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slides/slide21.xml" ContentType="application/vnd.openxmlformats-officedocument.presentationml.slide+xml"/>
  <Override PartName="/ppt/slides/slide22.xml" ContentType="application/vnd.openxmlformats-officedocument.presentationml.slide+xml"/>
  <Override PartName="/ppt/presentation.xml" ContentType="application/vnd.openxmlformats-officedocument.presentationml.presentation.main+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slideLayouts/slideLayout3.xml" ContentType="application/vnd.openxmlformats-officedocument.presentationml.slideLayout+xml"/>
  <Override PartName="/ppt/notesSlides/notesSlide15.xml" ContentType="application/vnd.openxmlformats-officedocument.presentationml.notesSlide+xml"/>
  <Override PartName="/ppt/slideLayouts/slideLayout2.xml" ContentType="application/vnd.openxmlformats-officedocument.presentationml.slideLayout+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12.xml" ContentType="application/vnd.openxmlformats-officedocument.presentationml.slideLayout+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82" r:id="rId5"/>
    <p:sldId id="258" r:id="rId6"/>
    <p:sldId id="288" r:id="rId7"/>
    <p:sldId id="287" r:id="rId8"/>
    <p:sldId id="289" r:id="rId9"/>
    <p:sldId id="292" r:id="rId10"/>
    <p:sldId id="270" r:id="rId11"/>
    <p:sldId id="293" r:id="rId12"/>
    <p:sldId id="290" r:id="rId13"/>
    <p:sldId id="271" r:id="rId14"/>
    <p:sldId id="266" r:id="rId15"/>
    <p:sldId id="283" r:id="rId16"/>
    <p:sldId id="278" r:id="rId17"/>
    <p:sldId id="284" r:id="rId18"/>
    <p:sldId id="273" r:id="rId19"/>
    <p:sldId id="272" r:id="rId20"/>
    <p:sldId id="274" r:id="rId21"/>
    <p:sldId id="275" r:id="rId22"/>
    <p:sldId id="276" r:id="rId23"/>
    <p:sldId id="277" r:id="rId24"/>
    <p:sldId id="279" r:id="rId25"/>
    <p:sldId id="294"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812"/>
    <a:srgbClr val="F5D6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51039" autoAdjust="0"/>
  </p:normalViewPr>
  <p:slideViewPr>
    <p:cSldViewPr snapToGrid="0">
      <p:cViewPr varScale="1">
        <p:scale>
          <a:sx n="40" d="100"/>
          <a:sy n="40" d="100"/>
        </p:scale>
        <p:origin x="20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ustomXml" Target="../customXml/item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EABDE-1292-4E0E-A353-3776A91DAFE5}" type="datetimeFigureOut">
              <a:rPr lang="fr-FR" smtClean="0"/>
              <a:t>19/06/2017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903DF-39AA-4F08-B9E2-05A6FC3C3983}" type="slidenum">
              <a:rPr lang="fr-FR" smtClean="0"/>
              <a:t>‹N°›</a:t>
            </a:fld>
            <a:endParaRPr lang="fr-FR"/>
          </a:p>
        </p:txBody>
      </p:sp>
    </p:spTree>
    <p:extLst>
      <p:ext uri="{BB962C8B-B14F-4D97-AF65-F5344CB8AC3E}">
        <p14:creationId xmlns:p14="http://schemas.microsoft.com/office/powerpoint/2010/main" val="1215492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31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B903DF-39AA-4F08-B9E2-05A6FC3C3983}" type="slidenum">
              <a:rPr lang="fr-FR" smtClean="0"/>
              <a:t>14</a:t>
            </a:fld>
            <a:endParaRPr lang="fr-FR"/>
          </a:p>
        </p:txBody>
      </p:sp>
    </p:spTree>
    <p:extLst>
      <p:ext uri="{BB962C8B-B14F-4D97-AF65-F5344CB8AC3E}">
        <p14:creationId xmlns:p14="http://schemas.microsoft.com/office/powerpoint/2010/main" val="129227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C58C-FFDB-469E-965A-A16F30368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418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C58C-FFDB-469E-965A-A16F30368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39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371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C58C-FFDB-469E-965A-A16F30368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8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C58C-FFDB-469E-965A-A16F30368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189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974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27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B903DF-39AA-4F08-B9E2-05A6FC3C3983}" type="slidenum">
              <a:rPr lang="fr-FR" smtClean="0"/>
              <a:t>22</a:t>
            </a:fld>
            <a:endParaRPr lang="fr-FR"/>
          </a:p>
        </p:txBody>
      </p:sp>
    </p:spTree>
    <p:extLst>
      <p:ext uri="{BB962C8B-B14F-4D97-AF65-F5344CB8AC3E}">
        <p14:creationId xmlns:p14="http://schemas.microsoft.com/office/powerpoint/2010/main" val="155735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C58C-FFDB-469E-965A-A16F30368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929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Dynamics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394E4-C293-4820-90E1-B2762332071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0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Dynamics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394E4-C293-4820-90E1-B2762332071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8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Dynamics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394E4-C293-4820-90E1-B2762332071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26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Dynamics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394E4-C293-4820-90E1-B2762332071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47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354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276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13B903DF-39AA-4F08-B9E2-05A6FC3C3983}" type="slidenum">
              <a:rPr lang="fr-FR" smtClean="0"/>
              <a:t>13</a:t>
            </a:fld>
            <a:endParaRPr lang="fr-FR"/>
          </a:p>
        </p:txBody>
      </p:sp>
    </p:spTree>
    <p:extLst>
      <p:ext uri="{BB962C8B-B14F-4D97-AF65-F5344CB8AC3E}">
        <p14:creationId xmlns:p14="http://schemas.microsoft.com/office/powerpoint/2010/main" val="774085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1D14CB4C-81EF-48E6-A469-D5F97C312C56}" type="datetimeFigureOut">
              <a:rPr lang="fr-FR" smtClean="0"/>
              <a:t>19/06/2017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389210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D14CB4C-81EF-48E6-A469-D5F97C312C56}" type="datetimeFigureOut">
              <a:rPr lang="fr-FR" smtClean="0"/>
              <a:t>19/06/2017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97645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D14CB4C-81EF-48E6-A469-D5F97C312C56}" type="datetimeFigureOut">
              <a:rPr lang="fr-FR" smtClean="0"/>
              <a:t>19/06/2017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1764368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34952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mn-ea"/>
              <a:cs typeface="+mn-cs"/>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marL="0" marR="0" lvl="0" indent="0" algn="l" defTabSz="914099" rtl="0" eaLnBrk="1" fontAlgn="base" latinLnBrk="0" hangingPunct="1">
              <a:lnSpc>
                <a:spcPct val="90000"/>
              </a:lnSpc>
              <a:spcBef>
                <a:spcPts val="0"/>
              </a:spcBef>
              <a:spcAft>
                <a:spcPts val="1200"/>
              </a:spcAft>
              <a:buClrTx/>
              <a:buSzTx/>
              <a:buFontTx/>
              <a:buNone/>
              <a:tabLst/>
              <a:defRPr/>
            </a:pPr>
            <a:r>
              <a:rPr kumimoji="0" lang="en-US" sz="3600" b="0" i="0" u="none" strike="noStrike" kern="120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Semibold" panose="020B0702040204020203" pitchFamily="34" charset="0"/>
                <a:ea typeface="+mn-ea"/>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157" b="0" i="0" u="none" strike="noStrike" kern="1200" cap="none" spc="0" normalizeH="0" baseline="0" noProof="0" dirty="0">
                <a:ln>
                  <a:noFill/>
                </a:ln>
                <a:solidFill>
                  <a:srgbClr val="000000"/>
                </a:solidFill>
                <a:effectLst/>
                <a:uLnTx/>
                <a:uFillTx/>
                <a:latin typeface="Segoe UI"/>
                <a:ea typeface="+mn-ea"/>
                <a:cs typeface="+mn-cs"/>
              </a:rPr>
              <a:t>Level 300 Deck</a:t>
            </a:r>
          </a:p>
        </p:txBody>
      </p:sp>
    </p:spTree>
    <p:extLst>
      <p:ext uri="{BB962C8B-B14F-4D97-AF65-F5344CB8AC3E}">
        <p14:creationId xmlns:p14="http://schemas.microsoft.com/office/powerpoint/2010/main" val="192729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D14CB4C-81EF-48E6-A469-D5F97C312C56}" type="datetimeFigureOut">
              <a:rPr lang="fr-FR" smtClean="0"/>
              <a:t>19/06/2017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357713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1D14CB4C-81EF-48E6-A469-D5F97C312C56}" type="datetimeFigureOut">
              <a:rPr lang="fr-FR" smtClean="0"/>
              <a:t>19/06/2017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2667040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D14CB4C-81EF-48E6-A469-D5F97C312C56}" type="datetimeFigureOut">
              <a:rPr lang="fr-FR" smtClean="0"/>
              <a:t>19/06/2017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317073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D14CB4C-81EF-48E6-A469-D5F97C312C56}" type="datetimeFigureOut">
              <a:rPr lang="fr-FR" smtClean="0"/>
              <a:t>19/06/2017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551917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D14CB4C-81EF-48E6-A469-D5F97C312C56}" type="datetimeFigureOut">
              <a:rPr lang="fr-FR" smtClean="0"/>
              <a:t>19/06/2017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298041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D14CB4C-81EF-48E6-A469-D5F97C312C56}" type="datetimeFigureOut">
              <a:rPr lang="fr-FR" smtClean="0"/>
              <a:t>19/06/2017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74729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D14CB4C-81EF-48E6-A469-D5F97C312C56}" type="datetimeFigureOut">
              <a:rPr lang="fr-FR" smtClean="0"/>
              <a:t>19/06/2017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37283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D14CB4C-81EF-48E6-A469-D5F97C312C56}" type="datetimeFigureOut">
              <a:rPr lang="fr-FR" smtClean="0"/>
              <a:t>19/06/2017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305F52-C4DE-4EB9-B6F6-7172ACBBA310}" type="slidenum">
              <a:rPr lang="fr-FR" smtClean="0"/>
              <a:t>‹N°›</a:t>
            </a:fld>
            <a:endParaRPr lang="fr-FR"/>
          </a:p>
        </p:txBody>
      </p:sp>
    </p:spTree>
    <p:extLst>
      <p:ext uri="{BB962C8B-B14F-4D97-AF65-F5344CB8AC3E}">
        <p14:creationId xmlns:p14="http://schemas.microsoft.com/office/powerpoint/2010/main" val="367145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4CB4C-81EF-48E6-A469-D5F97C312C56}" type="datetimeFigureOut">
              <a:rPr lang="fr-FR" smtClean="0"/>
              <a:t>19/06/2017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05F52-C4DE-4EB9-B6F6-7172ACBBA310}" type="slidenum">
              <a:rPr lang="fr-FR" smtClean="0"/>
              <a:t>‹N°›</a:t>
            </a:fld>
            <a:endParaRPr lang="fr-FR"/>
          </a:p>
        </p:txBody>
      </p:sp>
    </p:spTree>
    <p:extLst>
      <p:ext uri="{BB962C8B-B14F-4D97-AF65-F5344CB8AC3E}">
        <p14:creationId xmlns:p14="http://schemas.microsoft.com/office/powerpoint/2010/main" val="307492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hyperlink" Target="https://support.powerbi.com/knowledgebase/articles/474669-refresh-data-in-power-bi"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powerbi.microsoft.com/fr-fr/documentation/powerbi-refresh-data/" TargetMode="External"/><Relationship Id="rId7" Type="http://schemas.openxmlformats.org/officeDocument/2006/relationships/hyperlink" Target="https://powerbi.microsoft.com/fr-fr/documentation/powerbi-service-groups/" TargetMode="External"/><Relationship Id="rId2" Type="http://schemas.openxmlformats.org/officeDocument/2006/relationships/hyperlink" Target="https://powerbi.microsoft.com/fr-fr/documentation/powerbi-desktop-use-directquery/" TargetMode="External"/><Relationship Id="rId1" Type="http://schemas.openxmlformats.org/officeDocument/2006/relationships/slideLayout" Target="../slideLayouts/slideLayout6.xml"/><Relationship Id="rId6" Type="http://schemas.openxmlformats.org/officeDocument/2006/relationships/hyperlink" Target="https://powerbi.microsoft.com/fr-fr/documentation/powerbi-service-organizational-content-packs-introduction/" TargetMode="External"/><Relationship Id="rId5" Type="http://schemas.openxmlformats.org/officeDocument/2006/relationships/hyperlink" Target="https://powerbi.microsoft.com/fr-fr/documentation/powerbi-admin-data-management-gateway-in-office-365/" TargetMode="External"/><Relationship Id="rId4" Type="http://schemas.openxmlformats.org/officeDocument/2006/relationships/hyperlink" Target="https://powerbi.microsoft.com/fr-fr/documentation/powerbi-personal-gatew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056" y="240631"/>
            <a:ext cx="6182281" cy="3392905"/>
          </a:xfrm>
          <a:prstGeom prst="rect">
            <a:avLst/>
          </a:prstGeom>
          <a:solidFill>
            <a:schemeClr val="bg2">
              <a:lumMod val="50000"/>
            </a:schemeClr>
          </a:solidFill>
          <a:ln>
            <a:solidFill>
              <a:srgbClr val="ECC83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Subtitle 3"/>
          <p:cNvSpPr>
            <a:spLocks noGrp="1"/>
          </p:cNvSpPr>
          <p:nvPr>
            <p:ph type="subTitle" idx="1"/>
          </p:nvPr>
        </p:nvSpPr>
        <p:spPr>
          <a:xfrm>
            <a:off x="741111" y="2532576"/>
            <a:ext cx="5623594" cy="994420"/>
          </a:xfrm>
        </p:spPr>
        <p:txBody>
          <a:bodyPr>
            <a:normAutofit lnSpcReduction="10000"/>
          </a:bodyPr>
          <a:lstStyle/>
          <a:p>
            <a:r>
              <a:rPr lang="en-US" dirty="0">
                <a:solidFill>
                  <a:schemeClr val="bg1"/>
                </a:solidFill>
              </a:rPr>
              <a:t>Emilie Beau</a:t>
            </a:r>
          </a:p>
          <a:p>
            <a:r>
              <a:rPr lang="en-US" dirty="0">
                <a:solidFill>
                  <a:schemeClr val="bg1"/>
                </a:solidFill>
              </a:rPr>
              <a:t>Partners Technology Strategist Data Insights</a:t>
            </a:r>
          </a:p>
        </p:txBody>
      </p:sp>
      <p:pic>
        <p:nvPicPr>
          <p:cNvPr id="7" name="Picture 6"/>
          <p:cNvPicPr>
            <a:picLocks noChangeAspect="1"/>
          </p:cNvPicPr>
          <p:nvPr/>
        </p:nvPicPr>
        <p:blipFill>
          <a:blip r:embed="rId3"/>
          <a:stretch>
            <a:fillRect/>
          </a:stretch>
        </p:blipFill>
        <p:spPr>
          <a:xfrm>
            <a:off x="9701832" y="240631"/>
            <a:ext cx="2284156" cy="757108"/>
          </a:xfrm>
          <a:prstGeom prst="rect">
            <a:avLst/>
          </a:prstGeom>
        </p:spPr>
      </p:pic>
      <p:sp>
        <p:nvSpPr>
          <p:cNvPr id="3" name="Rectangle 2"/>
          <p:cNvSpPr/>
          <p:nvPr/>
        </p:nvSpPr>
        <p:spPr>
          <a:xfrm>
            <a:off x="1825328" y="434843"/>
            <a:ext cx="3122023" cy="679268"/>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Power BI version Free</a:t>
            </a:r>
            <a:endParaRPr lang="en-US" dirty="0"/>
          </a:p>
        </p:txBody>
      </p:sp>
      <p:sp>
        <p:nvSpPr>
          <p:cNvPr id="8" name="Rectangle 7"/>
          <p:cNvSpPr/>
          <p:nvPr/>
        </p:nvSpPr>
        <p:spPr>
          <a:xfrm>
            <a:off x="1825328" y="1659096"/>
            <a:ext cx="3122023" cy="679268"/>
          </a:xfrm>
          <a:prstGeom prst="rect">
            <a:avLst/>
          </a:prstGeom>
          <a:solidFill>
            <a:schemeClr val="accent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Power BI version Pro</a:t>
            </a:r>
            <a:endParaRPr lang="en-US" dirty="0"/>
          </a:p>
        </p:txBody>
      </p:sp>
      <p:sp>
        <p:nvSpPr>
          <p:cNvPr id="5" name="Rectangle 4"/>
          <p:cNvSpPr/>
          <p:nvPr/>
        </p:nvSpPr>
        <p:spPr>
          <a:xfrm>
            <a:off x="3057563" y="1201937"/>
            <a:ext cx="420564" cy="369332"/>
          </a:xfrm>
          <a:prstGeom prst="rect">
            <a:avLst/>
          </a:prstGeom>
        </p:spPr>
        <p:txBody>
          <a:bodyPr wrap="none">
            <a:spAutoFit/>
          </a:bodyPr>
          <a:lstStyle/>
          <a:p>
            <a:r>
              <a:rPr lang="en-US" dirty="0">
                <a:solidFill>
                  <a:schemeClr val="bg1"/>
                </a:solidFill>
              </a:rPr>
              <a:t>VS</a:t>
            </a:r>
          </a:p>
        </p:txBody>
      </p:sp>
    </p:spTree>
    <p:extLst>
      <p:ext uri="{BB962C8B-B14F-4D97-AF65-F5344CB8AC3E}">
        <p14:creationId xmlns:p14="http://schemas.microsoft.com/office/powerpoint/2010/main" val="36760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86828"/>
            <a:ext cx="11653523" cy="886824"/>
          </a:xfrm>
        </p:spPr>
        <p:txBody>
          <a:bodyPr>
            <a:normAutofit fontScale="90000"/>
          </a:bodyPr>
          <a:lstStyle/>
          <a:p>
            <a:r>
              <a:rPr lang="fr-FR" sz="5097" dirty="0">
                <a:solidFill>
                  <a:schemeClr val="accent5"/>
                </a:solidFill>
              </a:rPr>
              <a:t>Les packs de contenus personnalisés</a:t>
            </a:r>
            <a:br>
              <a:rPr lang="fr-FR" sz="5097" dirty="0">
                <a:solidFill>
                  <a:schemeClr val="accent5"/>
                </a:solidFill>
              </a:rPr>
            </a:br>
            <a:r>
              <a:rPr lang="fr-FR" sz="3100" dirty="0">
                <a:solidFill>
                  <a:schemeClr val="accent5"/>
                </a:solidFill>
              </a:rPr>
              <a:t>Pour vos propres sources de données</a:t>
            </a:r>
            <a:endParaRPr lang="fr-FR" sz="5097" dirty="0">
              <a:solidFill>
                <a:schemeClr val="accent5"/>
              </a:solidFill>
            </a:endParaRPr>
          </a:p>
        </p:txBody>
      </p:sp>
      <p:grpSp>
        <p:nvGrpSpPr>
          <p:cNvPr id="61" name="Group 60"/>
          <p:cNvGrpSpPr/>
          <p:nvPr/>
        </p:nvGrpSpPr>
        <p:grpSpPr>
          <a:xfrm>
            <a:off x="402907" y="1714304"/>
            <a:ext cx="6982972" cy="4194592"/>
            <a:chOff x="650280" y="1563468"/>
            <a:chExt cx="8607371" cy="5202046"/>
          </a:xfrm>
        </p:grpSpPr>
        <p:sp>
          <p:nvSpPr>
            <p:cNvPr id="57" name="Freeform 56"/>
            <p:cNvSpPr/>
            <p:nvPr/>
          </p:nvSpPr>
          <p:spPr>
            <a:xfrm>
              <a:off x="6610339" y="2583941"/>
              <a:ext cx="1590261" cy="877543"/>
            </a:xfrm>
            <a:custGeom>
              <a:avLst/>
              <a:gdLst>
                <a:gd name="connsiteX0" fmla="*/ 0 w 1590261"/>
                <a:gd name="connsiteY0" fmla="*/ 877543 h 877543"/>
                <a:gd name="connsiteX1" fmla="*/ 715617 w 1590261"/>
                <a:gd name="connsiteY1" fmla="*/ 506482 h 877543"/>
                <a:gd name="connsiteX2" fmla="*/ 874643 w 1590261"/>
                <a:gd name="connsiteY2" fmla="*/ 16151 h 877543"/>
                <a:gd name="connsiteX3" fmla="*/ 1590261 w 1590261"/>
                <a:gd name="connsiteY3" fmla="*/ 108917 h 877543"/>
                <a:gd name="connsiteX4" fmla="*/ 1590261 w 1590261"/>
                <a:gd name="connsiteY4" fmla="*/ 108917 h 87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261" h="877543">
                  <a:moveTo>
                    <a:pt x="0" y="877543"/>
                  </a:moveTo>
                  <a:cubicBezTo>
                    <a:pt x="284921" y="763795"/>
                    <a:pt x="569843" y="650047"/>
                    <a:pt x="715617" y="506482"/>
                  </a:cubicBezTo>
                  <a:cubicBezTo>
                    <a:pt x="861391" y="362917"/>
                    <a:pt x="728869" y="82412"/>
                    <a:pt x="874643" y="16151"/>
                  </a:cubicBezTo>
                  <a:cubicBezTo>
                    <a:pt x="1020417" y="-50110"/>
                    <a:pt x="1590261" y="108917"/>
                    <a:pt x="1590261" y="108917"/>
                  </a:cubicBezTo>
                  <a:lnTo>
                    <a:pt x="1590261" y="108917"/>
                  </a:lnTo>
                </a:path>
              </a:pathLst>
            </a:cu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rot="3183954">
              <a:off x="5917171" y="2891012"/>
              <a:ext cx="774327" cy="395572"/>
            </a:xfrm>
            <a:prstGeom prst="ellipse">
              <a:avLst/>
            </a:pr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p:cNvSpPr/>
            <p:nvPr/>
          </p:nvSpPr>
          <p:spPr>
            <a:xfrm rot="7427699">
              <a:off x="6448920" y="2911974"/>
              <a:ext cx="774327" cy="395572"/>
            </a:xfrm>
            <a:prstGeom prst="ellipse">
              <a:avLst/>
            </a:pr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3"/>
            <a:stretch>
              <a:fillRect/>
            </a:stretch>
          </p:blipFill>
          <p:spPr>
            <a:xfrm>
              <a:off x="650280" y="1563468"/>
              <a:ext cx="3616919" cy="506103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9791" y="5064460"/>
              <a:ext cx="1082277" cy="572173"/>
            </a:xfrm>
            <a:prstGeom prst="rect">
              <a:avLst/>
            </a:prstGeom>
            <a:ln>
              <a:noFill/>
            </a:ln>
            <a:effectLst>
              <a:outerShdw blurRad="292100" dist="139700" dir="2700000" algn="tl" rotWithShape="0">
                <a:srgbClr val="333333">
                  <a:alpha val="65000"/>
                </a:srgbClr>
              </a:outerShdw>
            </a:effectLst>
          </p:spPr>
        </p:pic>
        <p:pic>
          <p:nvPicPr>
            <p:cNvPr id="39" name="Picture 38"/>
            <p:cNvPicPr>
              <a:picLocks noChangeAspect="1"/>
            </p:cNvPicPr>
            <p:nvPr/>
          </p:nvPicPr>
          <p:blipFill>
            <a:blip r:embed="rId5"/>
            <a:stretch>
              <a:fillRect/>
            </a:stretch>
          </p:blipFill>
          <p:spPr>
            <a:xfrm>
              <a:off x="5964063" y="3803888"/>
              <a:ext cx="1670791" cy="973801"/>
            </a:xfrm>
            <a:prstGeom prst="rect">
              <a:avLst/>
            </a:prstGeom>
            <a:ln w="3175">
              <a:solidFill>
                <a:schemeClr val="tx1"/>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stretch>
              <a:fillRect/>
            </a:stretch>
          </p:blipFill>
          <p:spPr>
            <a:xfrm>
              <a:off x="6799459" y="4977182"/>
              <a:ext cx="1284879" cy="771330"/>
            </a:xfrm>
            <a:prstGeom prst="rect">
              <a:avLst/>
            </a:prstGeom>
          </p:spPr>
        </p:pic>
        <p:pic>
          <p:nvPicPr>
            <p:cNvPr id="14" name="Picture 13"/>
            <p:cNvPicPr>
              <a:picLocks noChangeAspect="1"/>
            </p:cNvPicPr>
            <p:nvPr/>
          </p:nvPicPr>
          <p:blipFill>
            <a:blip r:embed="rId7"/>
            <a:stretch>
              <a:fillRect/>
            </a:stretch>
          </p:blipFill>
          <p:spPr>
            <a:xfrm>
              <a:off x="6400137" y="5923404"/>
              <a:ext cx="798645" cy="701101"/>
            </a:xfrm>
            <a:prstGeom prst="rect">
              <a:avLst/>
            </a:prstGeom>
          </p:spPr>
        </p:pic>
        <p:cxnSp>
          <p:nvCxnSpPr>
            <p:cNvPr id="25" name="Straight Arrow Connector 24"/>
            <p:cNvCxnSpPr/>
            <p:nvPr/>
          </p:nvCxnSpPr>
          <p:spPr>
            <a:xfrm>
              <a:off x="3697356" y="4637403"/>
              <a:ext cx="20275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253408" y="5349687"/>
              <a:ext cx="20275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442209" y="6171322"/>
              <a:ext cx="2773061" cy="41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Frame 40"/>
            <p:cNvSpPr/>
            <p:nvPr/>
          </p:nvSpPr>
          <p:spPr>
            <a:xfrm>
              <a:off x="4712241" y="3366051"/>
              <a:ext cx="3848664" cy="3399463"/>
            </a:xfrm>
            <a:prstGeom prst="frame">
              <a:avLst>
                <a:gd name="adj1" fmla="val 48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57"/>
            <p:cNvSpPr/>
            <p:nvPr/>
          </p:nvSpPr>
          <p:spPr>
            <a:xfrm rot="11415206" flipH="1">
              <a:off x="5133415" y="2482607"/>
              <a:ext cx="1590261" cy="877543"/>
            </a:xfrm>
            <a:custGeom>
              <a:avLst/>
              <a:gdLst>
                <a:gd name="connsiteX0" fmla="*/ 0 w 1590261"/>
                <a:gd name="connsiteY0" fmla="*/ 877543 h 877543"/>
                <a:gd name="connsiteX1" fmla="*/ 715617 w 1590261"/>
                <a:gd name="connsiteY1" fmla="*/ 506482 h 877543"/>
                <a:gd name="connsiteX2" fmla="*/ 874643 w 1590261"/>
                <a:gd name="connsiteY2" fmla="*/ 16151 h 877543"/>
                <a:gd name="connsiteX3" fmla="*/ 1590261 w 1590261"/>
                <a:gd name="connsiteY3" fmla="*/ 108917 h 877543"/>
                <a:gd name="connsiteX4" fmla="*/ 1590261 w 1590261"/>
                <a:gd name="connsiteY4" fmla="*/ 108917 h 87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261" h="877543">
                  <a:moveTo>
                    <a:pt x="0" y="877543"/>
                  </a:moveTo>
                  <a:cubicBezTo>
                    <a:pt x="284921" y="763795"/>
                    <a:pt x="569843" y="650047"/>
                    <a:pt x="715617" y="506482"/>
                  </a:cubicBezTo>
                  <a:cubicBezTo>
                    <a:pt x="861391" y="362917"/>
                    <a:pt x="728869" y="82412"/>
                    <a:pt x="874643" y="16151"/>
                  </a:cubicBezTo>
                  <a:cubicBezTo>
                    <a:pt x="1020417" y="-50110"/>
                    <a:pt x="1590261" y="108917"/>
                    <a:pt x="1590261" y="108917"/>
                  </a:cubicBezTo>
                  <a:lnTo>
                    <a:pt x="1590261" y="108917"/>
                  </a:lnTo>
                </a:path>
              </a:pathLst>
            </a:cu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Picture 58"/>
            <p:cNvPicPr>
              <a:picLocks noChangeAspect="1"/>
            </p:cNvPicPr>
            <p:nvPr/>
          </p:nvPicPr>
          <p:blipFill rotWithShape="1">
            <a:blip r:embed="rId8"/>
            <a:srcRect l="2625"/>
            <a:stretch/>
          </p:blipFill>
          <p:spPr>
            <a:xfrm>
              <a:off x="8164434" y="2991179"/>
              <a:ext cx="1093217" cy="1646224"/>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60" name="Picture 59"/>
          <p:cNvPicPr>
            <a:picLocks noChangeAspect="1"/>
          </p:cNvPicPr>
          <p:nvPr/>
        </p:nvPicPr>
        <p:blipFill>
          <a:blip r:embed="rId9"/>
          <a:stretch>
            <a:fillRect/>
          </a:stretch>
        </p:blipFill>
        <p:spPr>
          <a:xfrm>
            <a:off x="8530272" y="3635406"/>
            <a:ext cx="3233079" cy="1734884"/>
          </a:xfrm>
          <a:prstGeom prst="rect">
            <a:avLst/>
          </a:prstGeom>
        </p:spPr>
      </p:pic>
      <p:cxnSp>
        <p:nvCxnSpPr>
          <p:cNvPr id="62" name="Straight Arrow Connector 61"/>
          <p:cNvCxnSpPr/>
          <p:nvPr/>
        </p:nvCxnSpPr>
        <p:spPr>
          <a:xfrm>
            <a:off x="6780868" y="4720555"/>
            <a:ext cx="16449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Tree>
    <p:extLst>
      <p:ext uri="{BB962C8B-B14F-4D97-AF65-F5344CB8AC3E}">
        <p14:creationId xmlns:p14="http://schemas.microsoft.com/office/powerpoint/2010/main" val="36537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073" y="229054"/>
            <a:ext cx="11161444" cy="1194459"/>
          </a:xfrm>
        </p:spPr>
        <p:txBody>
          <a:bodyPr>
            <a:normAutofit fontScale="90000"/>
          </a:bodyPr>
          <a:lstStyle/>
          <a:p>
            <a:r>
              <a:rPr lang="fr-FR" sz="5700" dirty="0">
                <a:solidFill>
                  <a:srgbClr val="F2C812"/>
                </a:solidFill>
              </a:rPr>
              <a:t>Power BI Desktop</a:t>
            </a:r>
            <a:br>
              <a:rPr lang="fr-FR" sz="5097" dirty="0"/>
            </a:br>
            <a:endParaRPr lang="en-US" sz="3527" dirty="0">
              <a:gradFill>
                <a:gsLst>
                  <a:gs pos="0">
                    <a:schemeClr val="tx2"/>
                  </a:gs>
                  <a:gs pos="100000">
                    <a:schemeClr val="tx2"/>
                  </a:gs>
                </a:gsLst>
                <a:lin ang="5400000" scaled="1"/>
              </a:gradFill>
            </a:endParaRPr>
          </a:p>
        </p:txBody>
      </p:sp>
      <p:grpSp>
        <p:nvGrpSpPr>
          <p:cNvPr id="31" name="Group 30"/>
          <p:cNvGrpSpPr/>
          <p:nvPr/>
        </p:nvGrpSpPr>
        <p:grpSpPr>
          <a:xfrm>
            <a:off x="343941" y="1497961"/>
            <a:ext cx="4189227" cy="662338"/>
            <a:chOff x="361410" y="558821"/>
            <a:chExt cx="4273230" cy="675619"/>
          </a:xfrm>
        </p:grpSpPr>
        <p:sp>
          <p:nvSpPr>
            <p:cNvPr id="42" name="Rectangle 41"/>
            <p:cNvSpPr/>
            <p:nvPr/>
          </p:nvSpPr>
          <p:spPr>
            <a:xfrm>
              <a:off x="983691" y="706864"/>
              <a:ext cx="3650949" cy="492443"/>
            </a:xfrm>
            <a:prstGeom prst="rect">
              <a:avLst/>
            </a:prstGeom>
          </p:spPr>
          <p:txBody>
            <a:bodyPr wrap="square" lIns="179285">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549" b="0" i="0" u="none" strike="noStrike" kern="1200" cap="none" spc="-100" normalizeH="0" baseline="0" noProof="0" dirty="0">
                  <a:ln w="3175">
                    <a:noFill/>
                  </a:ln>
                  <a:gradFill>
                    <a:gsLst>
                      <a:gs pos="11966">
                        <a:srgbClr val="505050">
                          <a:lumMod val="75000"/>
                        </a:srgbClr>
                      </a:gs>
                      <a:gs pos="56000">
                        <a:srgbClr val="505050">
                          <a:lumMod val="75000"/>
                        </a:srgbClr>
                      </a:gs>
                    </a:gsLst>
                    <a:lin ang="5400000" scaled="1"/>
                  </a:gradFill>
                  <a:effectLst/>
                  <a:uLnTx/>
                  <a:uFillTx/>
                  <a:latin typeface="Calibri" panose="020F0502020204030204"/>
                  <a:ea typeface="ＭＳ Ｐゴシック" charset="0"/>
                  <a:cs typeface="Segoe UI" panose="020B0502040204020203" pitchFamily="34" charset="0"/>
                </a:rPr>
                <a:t>Power BI Desktop</a:t>
              </a:r>
            </a:p>
          </p:txBody>
        </p:sp>
        <p:pic>
          <p:nvPicPr>
            <p:cNvPr id="43" name="Picture 42"/>
            <p:cNvPicPr>
              <a:picLocks noChangeAspect="1"/>
            </p:cNvPicPr>
            <p:nvPr/>
          </p:nvPicPr>
          <p:blipFill>
            <a:blip r:embed="rId3"/>
            <a:stretch>
              <a:fillRect/>
            </a:stretch>
          </p:blipFill>
          <p:spPr>
            <a:xfrm>
              <a:off x="361410" y="558821"/>
              <a:ext cx="735672" cy="675619"/>
            </a:xfrm>
            <a:prstGeom prst="rect">
              <a:avLst/>
            </a:prstGeom>
          </p:spPr>
        </p:pic>
      </p:grpSp>
      <p:pic>
        <p:nvPicPr>
          <p:cNvPr id="44" name="Picture 43" descr="C:\Users\mtejedor\Desktop\Launch Week Presentations\Images\2015-07-08_12-09-14.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168" y="2160299"/>
            <a:ext cx="7504953" cy="4033912"/>
          </a:xfrm>
          <a:prstGeom prst="rect">
            <a:avLst/>
          </a:prstGeom>
          <a:noFill/>
          <a:ln>
            <a:noFill/>
          </a:ln>
        </p:spPr>
      </p:pic>
      <p:sp>
        <p:nvSpPr>
          <p:cNvPr id="45" name="Rectangle 44"/>
          <p:cNvSpPr/>
          <p:nvPr/>
        </p:nvSpPr>
        <p:spPr bwMode="auto">
          <a:xfrm>
            <a:off x="953989" y="2745492"/>
            <a:ext cx="3374392" cy="31652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l" defTabSz="895425" rtl="0" eaLnBrk="1" fontAlgn="base" latinLnBrk="0" hangingPunct="1">
              <a:lnSpc>
                <a:spcPct val="100000"/>
              </a:lnSpc>
              <a:spcBef>
                <a:spcPts val="0"/>
              </a:spcBef>
              <a:spcAft>
                <a:spcPts val="1765"/>
              </a:spcAft>
              <a:buClr>
                <a:srgbClr val="107C10"/>
              </a:buClr>
              <a:buSzTx/>
              <a:buFontTx/>
              <a:buNone/>
              <a:tabLst/>
              <a:defRPr/>
            </a:pPr>
            <a:r>
              <a:rPr kumimoji="0" lang="en-US" sz="1961"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Application permettant l’exploration de données et la creation de rapports interactifs.</a:t>
            </a:r>
          </a:p>
          <a:p>
            <a:pPr marL="0" marR="0" lvl="0" indent="0" algn="l" defTabSz="895425" rtl="0" eaLnBrk="1" fontAlgn="base" latinLnBrk="0" hangingPunct="1">
              <a:lnSpc>
                <a:spcPct val="100000"/>
              </a:lnSpc>
              <a:spcBef>
                <a:spcPts val="0"/>
              </a:spcBef>
              <a:spcAft>
                <a:spcPts val="1765"/>
              </a:spcAft>
              <a:buClr>
                <a:srgbClr val="107C10"/>
              </a:buClr>
              <a:buSzTx/>
              <a:buFontTx/>
              <a:buNone/>
              <a:tabLst/>
              <a:defRPr/>
            </a:pPr>
            <a:r>
              <a:rPr kumimoji="0" lang="en-US" sz="1961"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Une expérience simple en cliquer- glisser.</a:t>
            </a:r>
          </a:p>
          <a:p>
            <a:pPr marL="0" marR="0" lvl="0" indent="0" algn="l" defTabSz="895425" rtl="0" eaLnBrk="1" fontAlgn="base" latinLnBrk="0" hangingPunct="1">
              <a:lnSpc>
                <a:spcPct val="100000"/>
              </a:lnSpc>
              <a:spcBef>
                <a:spcPts val="0"/>
              </a:spcBef>
              <a:spcAft>
                <a:spcPts val="1765"/>
              </a:spcAft>
              <a:buClr>
                <a:srgbClr val="107C10"/>
              </a:buClr>
              <a:buSzTx/>
              <a:buFontTx/>
              <a:buNone/>
              <a:tabLst/>
              <a:defRPr/>
            </a:pPr>
            <a:r>
              <a:rPr kumimoji="0" lang="en-US" sz="1961"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Publication directe sur le service Power BI. </a:t>
            </a:r>
          </a:p>
        </p:txBody>
      </p:sp>
      <p:sp>
        <p:nvSpPr>
          <p:cNvPr id="8" name="Rectangle 7"/>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grpSp>
        <p:nvGrpSpPr>
          <p:cNvPr id="12" name="Group 11"/>
          <p:cNvGrpSpPr/>
          <p:nvPr/>
        </p:nvGrpSpPr>
        <p:grpSpPr>
          <a:xfrm>
            <a:off x="474632" y="2983008"/>
            <a:ext cx="376963" cy="376963"/>
            <a:chOff x="8431377" y="-766784"/>
            <a:chExt cx="457200" cy="457200"/>
          </a:xfrm>
          <a:solidFill>
            <a:schemeClr val="tx2">
              <a:lumMod val="75000"/>
            </a:schemeClr>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grpSp>
        <p:nvGrpSpPr>
          <p:cNvPr id="15" name="Group 14"/>
          <p:cNvGrpSpPr/>
          <p:nvPr/>
        </p:nvGrpSpPr>
        <p:grpSpPr>
          <a:xfrm>
            <a:off x="474632" y="4328129"/>
            <a:ext cx="376963" cy="376963"/>
            <a:chOff x="8431377" y="-766784"/>
            <a:chExt cx="457200" cy="457200"/>
          </a:xfrm>
          <a:solidFill>
            <a:schemeClr val="tx2">
              <a:lumMod val="75000"/>
            </a:schemeClr>
          </a:solidFill>
        </p:grpSpPr>
        <p:sp>
          <p:nvSpPr>
            <p:cNvPr id="1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grpSp>
        <p:nvGrpSpPr>
          <p:cNvPr id="18" name="Group 17"/>
          <p:cNvGrpSpPr/>
          <p:nvPr/>
        </p:nvGrpSpPr>
        <p:grpSpPr>
          <a:xfrm>
            <a:off x="474632" y="5163016"/>
            <a:ext cx="376963" cy="376963"/>
            <a:chOff x="8431377" y="-766784"/>
            <a:chExt cx="457200" cy="457200"/>
          </a:xfrm>
          <a:solidFill>
            <a:schemeClr val="tx2">
              <a:lumMod val="75000"/>
            </a:schemeClr>
          </a:solidFill>
        </p:grpSpPr>
        <p:sp>
          <p:nvSpPr>
            <p:cNvPr id="1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2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2940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nodeType="withEffect">
                                  <p:stCondLst>
                                    <p:cond delay="500"/>
                                  </p:stCondLst>
                                  <p:childTnLst>
                                    <p:animMotion origin="layout" path="M -0.03064 1.07127E-6 L 9.80342E-7 1.07127E-6 " pathEditMode="relative" rAng="0" ptsTypes="AA">
                                      <p:cBhvr>
                                        <p:cTn id="9" dur="500" fill="hold"/>
                                        <p:tgtEl>
                                          <p:spTgt spid="12"/>
                                        </p:tgtEl>
                                        <p:attrNameLst>
                                          <p:attrName>ppt_x</p:attrName>
                                          <p:attrName>ppt_y</p:attrName>
                                        </p:attrNameLst>
                                      </p:cBhvr>
                                      <p:rCtr x="2936" y="0"/>
                                    </p:animMotion>
                                  </p:childTnLst>
                                </p:cTn>
                              </p:par>
                              <p:par>
                                <p:cTn id="10" presetID="10" presetClass="entr" presetSubtype="0" fill="hold"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63" presetClass="path" presetSubtype="0" accel="50000" decel="50000" fill="hold" nodeType="withEffect">
                                  <p:stCondLst>
                                    <p:cond delay="500"/>
                                  </p:stCondLst>
                                  <p:childTnLst>
                                    <p:animMotion origin="layout" path="M -0.03064 1.07127E-6 L 9.80342E-7 1.07127E-6 " pathEditMode="relative" rAng="0" ptsTypes="AA">
                                      <p:cBhvr>
                                        <p:cTn id="14" dur="500" fill="hold"/>
                                        <p:tgtEl>
                                          <p:spTgt spid="15"/>
                                        </p:tgtEl>
                                        <p:attrNameLst>
                                          <p:attrName>ppt_x</p:attrName>
                                          <p:attrName>ppt_y</p:attrName>
                                        </p:attrNameLst>
                                      </p:cBhvr>
                                      <p:rCtr x="2936" y="0"/>
                                    </p:animMotion>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63" presetClass="path" presetSubtype="0" accel="50000" decel="50000" fill="hold" nodeType="withEffect">
                                  <p:stCondLst>
                                    <p:cond delay="500"/>
                                  </p:stCondLst>
                                  <p:childTnLst>
                                    <p:animMotion origin="layout" path="M -0.03064 1.07127E-6 L 9.80342E-7 1.07127E-6 " pathEditMode="relative" rAng="0" ptsTypes="AA">
                                      <p:cBhvr>
                                        <p:cTn id="19" dur="500" fill="hold"/>
                                        <p:tgtEl>
                                          <p:spTgt spid="18"/>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1275022"/>
            <a:ext cx="12191999" cy="1621012"/>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502549" y="373408"/>
            <a:ext cx="11161444" cy="1085963"/>
          </a:xfrm>
        </p:spPr>
        <p:txBody>
          <a:bodyPr>
            <a:normAutofit fontScale="90000"/>
          </a:bodyPr>
          <a:lstStyle/>
          <a:p>
            <a:r>
              <a:rPr lang="en-US" sz="5700" dirty="0">
                <a:solidFill>
                  <a:srgbClr val="F2C812"/>
                </a:solidFill>
              </a:rPr>
              <a:t>La </a:t>
            </a:r>
            <a:r>
              <a:rPr lang="en-US" sz="5700" dirty="0" err="1">
                <a:solidFill>
                  <a:srgbClr val="F2C812"/>
                </a:solidFill>
              </a:rPr>
              <a:t>galerie</a:t>
            </a:r>
            <a:r>
              <a:rPr lang="en-US" sz="5700" dirty="0">
                <a:solidFill>
                  <a:srgbClr val="F2C812"/>
                </a:solidFill>
              </a:rPr>
              <a:t> de </a:t>
            </a:r>
            <a:r>
              <a:rPr lang="en-US" sz="5700" dirty="0" err="1">
                <a:solidFill>
                  <a:srgbClr val="F2C812"/>
                </a:solidFill>
              </a:rPr>
              <a:t>visuels</a:t>
            </a:r>
            <a:r>
              <a:rPr lang="en-US" sz="5700" dirty="0">
                <a:solidFill>
                  <a:srgbClr val="F2C812"/>
                </a:solidFill>
              </a:rPr>
              <a:t> </a:t>
            </a:r>
            <a:r>
              <a:rPr lang="en-US" sz="5700" dirty="0" err="1">
                <a:solidFill>
                  <a:srgbClr val="F2C812"/>
                </a:solidFill>
              </a:rPr>
              <a:t>personnalisés</a:t>
            </a:r>
            <a:br>
              <a:rPr lang="en-US" sz="5097" dirty="0"/>
            </a:br>
            <a:endParaRPr lang="en-US" sz="3527" dirty="0">
              <a:gradFill>
                <a:gsLst>
                  <a:gs pos="0">
                    <a:schemeClr val="tx2"/>
                  </a:gs>
                  <a:gs pos="100000">
                    <a:schemeClr val="tx2"/>
                  </a:gs>
                </a:gsLst>
                <a:lin ang="5400000" scaled="1"/>
              </a:gradFill>
            </a:endParaRPr>
          </a:p>
        </p:txBody>
      </p:sp>
      <p:sp>
        <p:nvSpPr>
          <p:cNvPr id="31" name="Rectangle 30"/>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pic>
        <p:nvPicPr>
          <p:cNvPr id="3" name="Picture 2"/>
          <p:cNvPicPr>
            <a:picLocks noChangeAspect="1"/>
          </p:cNvPicPr>
          <p:nvPr/>
        </p:nvPicPr>
        <p:blipFill>
          <a:blip r:embed="rId3"/>
          <a:stretch>
            <a:fillRect/>
          </a:stretch>
        </p:blipFill>
        <p:spPr>
          <a:xfrm>
            <a:off x="3066655" y="1275022"/>
            <a:ext cx="4792081" cy="1621011"/>
          </a:xfrm>
          <a:prstGeom prst="rect">
            <a:avLst/>
          </a:prstGeom>
        </p:spPr>
      </p:pic>
      <p:pic>
        <p:nvPicPr>
          <p:cNvPr id="4" name="Picture 3"/>
          <p:cNvPicPr>
            <a:picLocks noChangeAspect="1"/>
          </p:cNvPicPr>
          <p:nvPr/>
        </p:nvPicPr>
        <p:blipFill>
          <a:blip r:embed="rId4"/>
          <a:stretch>
            <a:fillRect/>
          </a:stretch>
        </p:blipFill>
        <p:spPr>
          <a:xfrm>
            <a:off x="1" y="3128601"/>
            <a:ext cx="6133309" cy="3635614"/>
          </a:xfrm>
          <a:prstGeom prst="rect">
            <a:avLst/>
          </a:prstGeom>
        </p:spPr>
      </p:pic>
      <p:pic>
        <p:nvPicPr>
          <p:cNvPr id="5" name="Picture 4"/>
          <p:cNvPicPr>
            <a:picLocks noChangeAspect="1"/>
          </p:cNvPicPr>
          <p:nvPr/>
        </p:nvPicPr>
        <p:blipFill>
          <a:blip r:embed="rId5"/>
          <a:stretch>
            <a:fillRect/>
          </a:stretch>
        </p:blipFill>
        <p:spPr>
          <a:xfrm>
            <a:off x="6133310" y="3128601"/>
            <a:ext cx="6135545" cy="3635614"/>
          </a:xfrm>
          <a:prstGeom prst="rect">
            <a:avLst/>
          </a:prstGeom>
        </p:spPr>
      </p:pic>
    </p:spTree>
    <p:extLst>
      <p:ext uri="{BB962C8B-B14F-4D97-AF65-F5344CB8AC3E}">
        <p14:creationId xmlns:p14="http://schemas.microsoft.com/office/powerpoint/2010/main" val="2354631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3941" y="1710852"/>
            <a:ext cx="8002459" cy="5027877"/>
          </a:xfrm>
          <a:prstGeom prst="rect">
            <a:avLst/>
          </a:prstGeom>
        </p:spPr>
      </p:pic>
      <p:sp>
        <p:nvSpPr>
          <p:cNvPr id="4" name="Title 3"/>
          <p:cNvSpPr>
            <a:spLocks noGrp="1"/>
          </p:cNvSpPr>
          <p:nvPr>
            <p:ph type="title"/>
          </p:nvPr>
        </p:nvSpPr>
        <p:spPr>
          <a:xfrm>
            <a:off x="268928" y="286827"/>
            <a:ext cx="11653523" cy="1375369"/>
          </a:xfrm>
        </p:spPr>
        <p:txBody>
          <a:bodyPr/>
          <a:lstStyle/>
          <a:p>
            <a:r>
              <a:rPr lang="en-US" sz="5097" dirty="0" err="1">
                <a:solidFill>
                  <a:srgbClr val="F2C812"/>
                </a:solidFill>
              </a:rPr>
              <a:t>Posez</a:t>
            </a:r>
            <a:r>
              <a:rPr lang="en-US" sz="5097" dirty="0">
                <a:solidFill>
                  <a:srgbClr val="F2C812"/>
                </a:solidFill>
              </a:rPr>
              <a:t> des questions à vos données</a:t>
            </a:r>
            <a:br>
              <a:rPr lang="en-US" sz="5097" dirty="0">
                <a:solidFill>
                  <a:schemeClr val="accent2"/>
                </a:solidFill>
              </a:rPr>
            </a:br>
            <a:r>
              <a:rPr lang="en-US" sz="3200" dirty="0" err="1">
                <a:gradFill>
                  <a:gsLst>
                    <a:gs pos="0">
                      <a:schemeClr val="tx2"/>
                    </a:gs>
                    <a:gs pos="100000">
                      <a:schemeClr val="tx2"/>
                    </a:gs>
                  </a:gsLst>
                  <a:lin ang="5400000" scaled="1"/>
                </a:gradFill>
              </a:rPr>
              <a:t>Requêtes</a:t>
            </a:r>
            <a:r>
              <a:rPr lang="en-US" sz="3200" dirty="0">
                <a:gradFill>
                  <a:gsLst>
                    <a:gs pos="0">
                      <a:schemeClr val="tx2"/>
                    </a:gs>
                    <a:gs pos="100000">
                      <a:schemeClr val="tx2"/>
                    </a:gs>
                  </a:gsLst>
                  <a:lin ang="5400000" scaled="1"/>
                </a:gradFill>
              </a:rPr>
              <a:t> en </a:t>
            </a:r>
            <a:r>
              <a:rPr lang="en-US" sz="3200" dirty="0" err="1">
                <a:gradFill>
                  <a:gsLst>
                    <a:gs pos="0">
                      <a:schemeClr val="tx2"/>
                    </a:gs>
                    <a:gs pos="100000">
                      <a:schemeClr val="tx2"/>
                    </a:gs>
                  </a:gsLst>
                  <a:lin ang="5400000" scaled="1"/>
                </a:gradFill>
              </a:rPr>
              <a:t>langage</a:t>
            </a:r>
            <a:r>
              <a:rPr lang="en-US" sz="3200" dirty="0">
                <a:gradFill>
                  <a:gsLst>
                    <a:gs pos="0">
                      <a:schemeClr val="tx2"/>
                    </a:gs>
                    <a:gs pos="100000">
                      <a:schemeClr val="tx2"/>
                    </a:gs>
                  </a:gsLst>
                  <a:lin ang="5400000" scaled="1"/>
                </a:gradFill>
              </a:rPr>
              <a:t> naturel</a:t>
            </a:r>
          </a:p>
        </p:txBody>
      </p:sp>
      <p:grpSp>
        <p:nvGrpSpPr>
          <p:cNvPr id="6" name="Group 5"/>
          <p:cNvGrpSpPr/>
          <p:nvPr/>
        </p:nvGrpSpPr>
        <p:grpSpPr>
          <a:xfrm>
            <a:off x="4452555" y="2009661"/>
            <a:ext cx="6676497" cy="799800"/>
            <a:chOff x="5076825" y="2353947"/>
            <a:chExt cx="6810375" cy="615676"/>
          </a:xfrm>
        </p:grpSpPr>
        <p:sp>
          <p:nvSpPr>
            <p:cNvPr id="14" name="Rectangle 13"/>
            <p:cNvSpPr/>
            <p:nvPr/>
          </p:nvSpPr>
          <p:spPr bwMode="auto">
            <a:xfrm>
              <a:off x="5618602" y="2353947"/>
              <a:ext cx="6268598" cy="61567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52902" marR="0" lvl="0" indent="0" algn="l" defTabSz="913420" rtl="0" eaLnBrk="1" fontAlgn="base" latinLnBrk="0" hangingPunct="1">
                <a:lnSpc>
                  <a:spcPct val="100000"/>
                </a:lnSpc>
                <a:spcBef>
                  <a:spcPts val="0"/>
                </a:spcBef>
                <a:spcAft>
                  <a:spcPts val="588"/>
                </a:spcAft>
                <a:buClr>
                  <a:srgbClr val="FFFFFF"/>
                </a:buClr>
                <a:buSzTx/>
                <a:buFontTx/>
                <a:buNone/>
                <a:tabLst/>
                <a:defRPr/>
              </a:pP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Posez</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a:t>
              </a: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une</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question à </a:t>
              </a: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vos</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a:t>
              </a: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données</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et Power BI </a:t>
              </a: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vous</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a:t>
              </a: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donne</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la </a:t>
              </a:r>
              <a:r>
                <a:rPr kumimoji="0" lang="en-US" sz="1961" b="0" i="0" u="none" strike="noStrike" kern="1200" cap="none" spc="0" normalizeH="0" baseline="0" noProof="0" dirty="0" err="1">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réponse</a:t>
              </a:r>
              <a:r>
                <a:rPr kumimoji="0" lang="en-US" sz="1961" b="0" i="0" u="none" strike="noStrike" kern="1200" cap="none" spc="0" normalizeH="0" baseline="0" noProof="0" dirty="0">
                  <a:ln>
                    <a:solidFill>
                      <a:srgbClr val="FFFFFF">
                        <a:alpha val="0"/>
                      </a:srgbClr>
                    </a:solidFill>
                  </a:ln>
                  <a:solidFill>
                    <a:srgbClr val="FFFFFF"/>
                  </a:solidFill>
                  <a:effectLst/>
                  <a:uLnTx/>
                  <a:uFillTx/>
                  <a:latin typeface="Calibri" panose="020F0502020204030204"/>
                  <a:ea typeface="Segoe UI" pitchFamily="34" charset="0"/>
                  <a:cs typeface="Segoe UI" pitchFamily="34" charset="0"/>
                </a:rPr>
                <a:t> </a:t>
              </a:r>
            </a:p>
          </p:txBody>
        </p:sp>
        <p:cxnSp>
          <p:nvCxnSpPr>
            <p:cNvPr id="5" name="Straight Arrow Connector 4"/>
            <p:cNvCxnSpPr/>
            <p:nvPr/>
          </p:nvCxnSpPr>
          <p:spPr>
            <a:xfrm flipH="1" flipV="1">
              <a:off x="5076825" y="2491107"/>
              <a:ext cx="579120" cy="0"/>
            </a:xfrm>
            <a:prstGeom prst="straightConnector1">
              <a:avLst/>
            </a:prstGeom>
            <a:ln w="1016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19682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097" dirty="0" err="1">
                <a:solidFill>
                  <a:srgbClr val="F2C812"/>
                </a:solidFill>
              </a:rPr>
              <a:t>Interrogez</a:t>
            </a:r>
            <a:r>
              <a:rPr lang="en-US" sz="5097" dirty="0">
                <a:solidFill>
                  <a:srgbClr val="F2C812"/>
                </a:solidFill>
              </a:rPr>
              <a:t> </a:t>
            </a:r>
            <a:r>
              <a:rPr lang="en-US" sz="5097" dirty="0" err="1">
                <a:solidFill>
                  <a:srgbClr val="F2C812"/>
                </a:solidFill>
              </a:rPr>
              <a:t>vos</a:t>
            </a:r>
            <a:r>
              <a:rPr lang="en-US" sz="5097" dirty="0">
                <a:solidFill>
                  <a:srgbClr val="F2C812"/>
                </a:solidFill>
              </a:rPr>
              <a:t> </a:t>
            </a:r>
            <a:r>
              <a:rPr lang="en-US" sz="5097" dirty="0" err="1">
                <a:solidFill>
                  <a:srgbClr val="F2C812"/>
                </a:solidFill>
              </a:rPr>
              <a:t>données</a:t>
            </a:r>
            <a:r>
              <a:rPr lang="en-US" sz="5097" dirty="0">
                <a:solidFill>
                  <a:srgbClr val="F2C812"/>
                </a:solidFill>
              </a:rPr>
              <a:t> avec Cortana</a:t>
            </a:r>
            <a:br>
              <a:rPr lang="en-US" sz="5097" dirty="0">
                <a:solidFill>
                  <a:schemeClr val="accent2"/>
                </a:solidFill>
              </a:rPr>
            </a:br>
            <a:r>
              <a:rPr lang="en-US" sz="3527" dirty="0" err="1">
                <a:gradFill>
                  <a:gsLst>
                    <a:gs pos="0">
                      <a:schemeClr val="tx2"/>
                    </a:gs>
                    <a:gs pos="100000">
                      <a:schemeClr val="tx2"/>
                    </a:gs>
                  </a:gsLst>
                  <a:lin ang="5400000" scaled="1"/>
                </a:gradFill>
              </a:rPr>
              <a:t>Dictez</a:t>
            </a:r>
            <a:r>
              <a:rPr lang="en-US" sz="3527" dirty="0">
                <a:gradFill>
                  <a:gsLst>
                    <a:gs pos="0">
                      <a:schemeClr val="tx2"/>
                    </a:gs>
                    <a:gs pos="100000">
                      <a:schemeClr val="tx2"/>
                    </a:gs>
                  </a:gsLst>
                  <a:lin ang="5400000" scaled="1"/>
                </a:gradFill>
              </a:rPr>
              <a:t> </a:t>
            </a:r>
            <a:r>
              <a:rPr lang="en-US" sz="3527" dirty="0" err="1">
                <a:gradFill>
                  <a:gsLst>
                    <a:gs pos="0">
                      <a:schemeClr val="tx2"/>
                    </a:gs>
                    <a:gs pos="100000">
                      <a:schemeClr val="tx2"/>
                    </a:gs>
                  </a:gsLst>
                  <a:lin ang="5400000" scaled="1"/>
                </a:gradFill>
              </a:rPr>
              <a:t>une</a:t>
            </a:r>
            <a:r>
              <a:rPr lang="en-US" sz="3527" dirty="0">
                <a:gradFill>
                  <a:gsLst>
                    <a:gs pos="0">
                      <a:schemeClr val="tx2"/>
                    </a:gs>
                    <a:gs pos="100000">
                      <a:schemeClr val="tx2"/>
                    </a:gs>
                  </a:gsLst>
                  <a:lin ang="5400000" scaled="1"/>
                </a:gradFill>
              </a:rPr>
              <a:t> </a:t>
            </a:r>
            <a:r>
              <a:rPr lang="en-US" sz="3527" dirty="0" err="1">
                <a:gradFill>
                  <a:gsLst>
                    <a:gs pos="0">
                      <a:schemeClr val="tx2"/>
                    </a:gs>
                    <a:gs pos="100000">
                      <a:schemeClr val="tx2"/>
                    </a:gs>
                  </a:gsLst>
                  <a:lin ang="5400000" scaled="1"/>
                </a:gradFill>
              </a:rPr>
              <a:t>requête</a:t>
            </a:r>
            <a:r>
              <a:rPr lang="en-US" sz="3527" dirty="0">
                <a:gradFill>
                  <a:gsLst>
                    <a:gs pos="0">
                      <a:schemeClr val="tx2"/>
                    </a:gs>
                    <a:gs pos="100000">
                      <a:schemeClr val="tx2"/>
                    </a:gs>
                  </a:gsLst>
                  <a:lin ang="5400000" scaled="1"/>
                </a:gradFill>
              </a:rPr>
              <a:t> </a:t>
            </a:r>
            <a:r>
              <a:rPr lang="en-US" sz="3527" dirty="0" err="1">
                <a:gradFill>
                  <a:gsLst>
                    <a:gs pos="0">
                      <a:schemeClr val="tx2"/>
                    </a:gs>
                    <a:gs pos="100000">
                      <a:schemeClr val="tx2"/>
                    </a:gs>
                  </a:gsLst>
                  <a:lin ang="5400000" scaled="1"/>
                </a:gradFill>
              </a:rPr>
              <a:t>directement</a:t>
            </a:r>
            <a:r>
              <a:rPr lang="en-US" sz="3527" dirty="0">
                <a:gradFill>
                  <a:gsLst>
                    <a:gs pos="0">
                      <a:schemeClr val="tx2"/>
                    </a:gs>
                    <a:gs pos="100000">
                      <a:schemeClr val="tx2"/>
                    </a:gs>
                  </a:gsLst>
                  <a:lin ang="5400000" scaled="1"/>
                </a:gradFill>
              </a:rPr>
              <a:t> au travers de la </a:t>
            </a:r>
            <a:r>
              <a:rPr lang="en-US" sz="3527" dirty="0" err="1">
                <a:gradFill>
                  <a:gsLst>
                    <a:gs pos="0">
                      <a:schemeClr val="tx2"/>
                    </a:gs>
                    <a:gs pos="100000">
                      <a:schemeClr val="tx2"/>
                    </a:gs>
                  </a:gsLst>
                  <a:lin ang="5400000" scaled="1"/>
                </a:gradFill>
              </a:rPr>
              <a:t>voix</a:t>
            </a:r>
            <a:endParaRPr lang="fr-F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27" y="2043293"/>
            <a:ext cx="6542691" cy="371324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8350" y="2043293"/>
            <a:ext cx="4247884" cy="3610303"/>
          </a:xfrm>
          <a:prstGeom prst="rect">
            <a:avLst/>
          </a:prstGeom>
        </p:spPr>
      </p:pic>
      <p:sp>
        <p:nvSpPr>
          <p:cNvPr id="5" name="Rectangle 4"/>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142129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526770" y="3179982"/>
            <a:ext cx="7185266" cy="852616"/>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56827" y="295544"/>
            <a:ext cx="11653523" cy="927940"/>
          </a:xfrm>
        </p:spPr>
        <p:txBody>
          <a:bodyPr>
            <a:normAutofit fontScale="90000"/>
          </a:bodyPr>
          <a:lstStyle/>
          <a:p>
            <a:r>
              <a:rPr lang="en-US" sz="5097" dirty="0">
                <a:solidFill>
                  <a:schemeClr val="accent5"/>
                </a:solidFill>
              </a:rPr>
              <a:t>Power BI Gateway ( </a:t>
            </a:r>
            <a:r>
              <a:rPr lang="en-US" sz="5097" dirty="0" err="1">
                <a:solidFill>
                  <a:schemeClr val="accent5"/>
                </a:solidFill>
              </a:rPr>
              <a:t>personnelle</a:t>
            </a:r>
            <a:r>
              <a:rPr lang="en-US" sz="5097" dirty="0">
                <a:solidFill>
                  <a:schemeClr val="accent5"/>
                </a:solidFill>
              </a:rPr>
              <a:t> et </a:t>
            </a:r>
            <a:r>
              <a:rPr lang="en-US" sz="5097" dirty="0" err="1">
                <a:solidFill>
                  <a:schemeClr val="accent5"/>
                </a:solidFill>
              </a:rPr>
              <a:t>entreprise</a:t>
            </a:r>
            <a:r>
              <a:rPr lang="en-US" sz="5097" dirty="0">
                <a:solidFill>
                  <a:schemeClr val="accent5"/>
                </a:solidFill>
              </a:rPr>
              <a:t>)</a:t>
            </a:r>
            <a:br>
              <a:rPr lang="en-US" sz="5097" dirty="0">
                <a:solidFill>
                  <a:schemeClr val="accent5"/>
                </a:solidFill>
              </a:rPr>
            </a:br>
            <a:r>
              <a:rPr lang="fr-FR" sz="2700" dirty="0">
                <a:solidFill>
                  <a:schemeClr val="accent5"/>
                </a:solidFill>
              </a:rPr>
              <a:t>Rafraichissement des jeux de données</a:t>
            </a:r>
            <a:endParaRPr lang="fr-FR" sz="2200" dirty="0">
              <a:solidFill>
                <a:schemeClr val="accent5"/>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6898" y="2942438"/>
            <a:ext cx="2065552" cy="1092007"/>
          </a:xfrm>
          <a:prstGeom prst="rect">
            <a:avLst/>
          </a:prstGeom>
          <a:ln>
            <a:noFill/>
          </a:ln>
          <a:effectLst>
            <a:outerShdw blurRad="292100" dist="139700" dir="2700000" algn="tl" rotWithShape="0">
              <a:srgbClr val="333333">
                <a:alpha val="65000"/>
              </a:srgbClr>
            </a:outerShdw>
          </a:effectLst>
        </p:spPr>
      </p:pic>
      <p:pic>
        <p:nvPicPr>
          <p:cNvPr id="49" name="Picture 48"/>
          <p:cNvPicPr>
            <a:picLocks noChangeAspect="1"/>
          </p:cNvPicPr>
          <p:nvPr/>
        </p:nvPicPr>
        <p:blipFill rotWithShape="1">
          <a:blip r:embed="rId4"/>
          <a:srcRect l="61543" t="51794" r="1689" b="13245"/>
          <a:stretch/>
        </p:blipFill>
        <p:spPr>
          <a:xfrm>
            <a:off x="500658" y="4741714"/>
            <a:ext cx="1610464" cy="2116286"/>
          </a:xfrm>
          <a:prstGeom prst="rect">
            <a:avLst/>
          </a:prstGeom>
        </p:spPr>
      </p:pic>
      <p:pic>
        <p:nvPicPr>
          <p:cNvPr id="70" name="Picture 69"/>
          <p:cNvPicPr>
            <a:picLocks noChangeAspect="1"/>
          </p:cNvPicPr>
          <p:nvPr/>
        </p:nvPicPr>
        <p:blipFill rotWithShape="1">
          <a:blip r:embed="rId5"/>
          <a:srcRect l="69337" t="21117" b="53217"/>
          <a:stretch/>
        </p:blipFill>
        <p:spPr>
          <a:xfrm>
            <a:off x="6997913" y="984533"/>
            <a:ext cx="1252008" cy="1448295"/>
          </a:xfrm>
          <a:prstGeom prst="rect">
            <a:avLst/>
          </a:prstGeom>
        </p:spPr>
      </p:pic>
      <p:sp>
        <p:nvSpPr>
          <p:cNvPr id="71" name="Rectangle 70"/>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pic>
        <p:nvPicPr>
          <p:cNvPr id="15" name="Picture 14"/>
          <p:cNvPicPr>
            <a:picLocks noChangeAspect="1"/>
          </p:cNvPicPr>
          <p:nvPr/>
        </p:nvPicPr>
        <p:blipFill>
          <a:blip r:embed="rId6"/>
          <a:stretch>
            <a:fillRect/>
          </a:stretch>
        </p:blipFill>
        <p:spPr>
          <a:xfrm>
            <a:off x="6616624" y="3594056"/>
            <a:ext cx="2122419" cy="538768"/>
          </a:xfrm>
          <a:prstGeom prst="rect">
            <a:avLst/>
          </a:prstGeom>
        </p:spPr>
      </p:pic>
      <p:sp>
        <p:nvSpPr>
          <p:cNvPr id="16" name="Can 15"/>
          <p:cNvSpPr/>
          <p:nvPr/>
        </p:nvSpPr>
        <p:spPr>
          <a:xfrm>
            <a:off x="7126614" y="2563576"/>
            <a:ext cx="994607" cy="965550"/>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Dataset</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Picture 22"/>
          <p:cNvPicPr>
            <a:picLocks noChangeAspect="1"/>
          </p:cNvPicPr>
          <p:nvPr/>
        </p:nvPicPr>
        <p:blipFill rotWithShape="1">
          <a:blip r:embed="rId5"/>
          <a:srcRect l="69337" t="21117" b="53217"/>
          <a:stretch/>
        </p:blipFill>
        <p:spPr>
          <a:xfrm>
            <a:off x="10093196" y="960969"/>
            <a:ext cx="1252008" cy="1448295"/>
          </a:xfrm>
          <a:prstGeom prst="rect">
            <a:avLst/>
          </a:prstGeom>
        </p:spPr>
      </p:pic>
      <p:sp>
        <p:nvSpPr>
          <p:cNvPr id="17" name="Rectangle 16"/>
          <p:cNvSpPr/>
          <p:nvPr/>
        </p:nvSpPr>
        <p:spPr>
          <a:xfrm>
            <a:off x="292070" y="3097838"/>
            <a:ext cx="2112981"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lumMod val="95000"/>
                    <a:lumOff val="5000"/>
                  </a:schemeClr>
                </a:solidFill>
                <a:effectLst/>
                <a:uLnTx/>
                <a:uFillTx/>
                <a:latin typeface="Segoe UI" panose="020B0502040204020203" pitchFamily="34" charset="0"/>
                <a:ea typeface="+mn-ea"/>
                <a:cs typeface="+mn-cs"/>
              </a:rPr>
              <a:t>Sources</a:t>
            </a:r>
            <a:r>
              <a:rPr kumimoji="0" lang="fr-FR" sz="1200" b="0" i="0" u="none" strike="noStrike" kern="1200" cap="none" spc="0" normalizeH="0" noProof="0" dirty="0">
                <a:ln>
                  <a:noFill/>
                </a:ln>
                <a:solidFill>
                  <a:schemeClr val="tx1">
                    <a:lumMod val="95000"/>
                    <a:lumOff val="5000"/>
                  </a:schemeClr>
                </a:solidFill>
                <a:effectLst/>
                <a:uLnTx/>
                <a:uFillTx/>
                <a:latin typeface="Segoe UI" panose="020B0502040204020203" pitchFamily="34" charset="0"/>
                <a:ea typeface="+mn-ea"/>
                <a:cs typeface="+mn-cs"/>
              </a:rPr>
              <a:t> supportées : </a:t>
            </a:r>
            <a:endParaRPr kumimoji="0" lang="fr-FR" sz="1200" b="0" i="0" u="none" strike="noStrike" kern="1200" cap="none" spc="0" normalizeH="0" noProof="0" dirty="0">
              <a:ln>
                <a:noFill/>
              </a:ln>
              <a:solidFill>
                <a:schemeClr val="tx1">
                  <a:lumMod val="95000"/>
                  <a:lumOff val="5000"/>
                </a:schemeClr>
              </a:solidFill>
              <a:effectLst/>
              <a:uLnTx/>
              <a:uFillTx/>
              <a:latin typeface="Segoe UI" panose="020B0502040204020203" pitchFamily="34" charset="0"/>
              <a:ea typeface="+mn-ea"/>
              <a:cs typeface="+mn-cs"/>
              <a:hlinkClick r:id="rId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a:solidFill>
                <a:srgbClr val="000000"/>
              </a:solidFill>
              <a:latin typeface="Segoe UI" panose="020B0502040204020203" pitchFamily="34" charset="0"/>
              <a:hlinkClick r:id="rId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7"/>
              </a:rPr>
              <a:t>https://support.powerbi.com/knowledgebase/articles/474669-refresh-data-in-power-bi</a:t>
            </a:r>
            <a:r>
              <a:rPr lang="fr-FR" sz="1200" dirty="0">
                <a:solidFill>
                  <a:srgbClr val="000000"/>
                </a:solidFill>
                <a:latin typeface="Segoe UI" panose="020B0502040204020203" pitchFamily="34" charset="0"/>
              </a:rPr>
              <a:t> </a:t>
            </a:r>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rotWithShape="1">
          <a:blip r:embed="rId5"/>
          <a:srcRect l="69337" t="21117" b="53217"/>
          <a:stretch/>
        </p:blipFill>
        <p:spPr>
          <a:xfrm>
            <a:off x="500658" y="1354232"/>
            <a:ext cx="1252008" cy="1448295"/>
          </a:xfrm>
          <a:prstGeom prst="rect">
            <a:avLst/>
          </a:prstGeom>
        </p:spPr>
      </p:pic>
      <p:pic>
        <p:nvPicPr>
          <p:cNvPr id="26" name="Picture 25"/>
          <p:cNvPicPr>
            <a:picLocks noChangeAspect="1"/>
          </p:cNvPicPr>
          <p:nvPr/>
        </p:nvPicPr>
        <p:blipFill>
          <a:blip r:embed="rId8"/>
          <a:stretch>
            <a:fillRect/>
          </a:stretch>
        </p:blipFill>
        <p:spPr>
          <a:xfrm>
            <a:off x="3456376" y="3057897"/>
            <a:ext cx="1924050" cy="1133475"/>
          </a:xfrm>
          <a:prstGeom prst="rect">
            <a:avLst/>
          </a:prstGeom>
        </p:spPr>
      </p:pic>
      <p:pic>
        <p:nvPicPr>
          <p:cNvPr id="27" name="Picture 26"/>
          <p:cNvPicPr>
            <a:picLocks noChangeAspect="1"/>
          </p:cNvPicPr>
          <p:nvPr/>
        </p:nvPicPr>
        <p:blipFill rotWithShape="1">
          <a:blip r:embed="rId8"/>
          <a:srcRect l="84303"/>
          <a:stretch/>
        </p:blipFill>
        <p:spPr>
          <a:xfrm>
            <a:off x="5078406" y="3057896"/>
            <a:ext cx="302019" cy="1133475"/>
          </a:xfrm>
          <a:prstGeom prst="rect">
            <a:avLst/>
          </a:prstGeom>
        </p:spPr>
      </p:pic>
      <p:sp>
        <p:nvSpPr>
          <p:cNvPr id="28" name="Rounded Rectangle 27"/>
          <p:cNvSpPr/>
          <p:nvPr/>
        </p:nvSpPr>
        <p:spPr>
          <a:xfrm>
            <a:off x="3359726" y="3790476"/>
            <a:ext cx="2176073" cy="48424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3504" y="4060482"/>
            <a:ext cx="990085" cy="990085"/>
          </a:xfrm>
          <a:prstGeom prst="rect">
            <a:avLst/>
          </a:prstGeom>
        </p:spPr>
      </p:pic>
      <p:pic>
        <p:nvPicPr>
          <p:cNvPr id="30" name="Picture 29"/>
          <p:cNvPicPr>
            <a:picLocks noChangeAspect="1"/>
          </p:cNvPicPr>
          <p:nvPr/>
        </p:nvPicPr>
        <p:blipFill rotWithShape="1">
          <a:blip r:embed="rId10"/>
          <a:srcRect l="94270" b="4586"/>
          <a:stretch/>
        </p:blipFill>
        <p:spPr>
          <a:xfrm>
            <a:off x="5447229" y="3757191"/>
            <a:ext cx="129253" cy="540976"/>
          </a:xfrm>
          <a:prstGeom prst="rect">
            <a:avLst/>
          </a:prstGeom>
        </p:spPr>
      </p:pic>
    </p:spTree>
    <p:extLst>
      <p:ext uri="{BB962C8B-B14F-4D97-AF65-F5344CB8AC3E}">
        <p14:creationId xmlns:p14="http://schemas.microsoft.com/office/powerpoint/2010/main" val="301308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199202" y="3410465"/>
            <a:ext cx="5919187" cy="85261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0279" y="2744346"/>
            <a:ext cx="3300888" cy="1745099"/>
          </a:xfrm>
          <a:prstGeom prst="rect">
            <a:avLst/>
          </a:prstGeom>
          <a:ln>
            <a:noFill/>
          </a:ln>
          <a:effectLst>
            <a:outerShdw blurRad="292100" dist="139700" dir="2700000" algn="tl" rotWithShape="0">
              <a:srgbClr val="333333">
                <a:alpha val="65000"/>
              </a:srgbClr>
            </a:outerShdw>
          </a:effectLst>
        </p:spPr>
      </p:pic>
      <p:pic>
        <p:nvPicPr>
          <p:cNvPr id="49" name="Picture 48"/>
          <p:cNvPicPr>
            <a:picLocks noChangeAspect="1"/>
          </p:cNvPicPr>
          <p:nvPr/>
        </p:nvPicPr>
        <p:blipFill rotWithShape="1">
          <a:blip r:embed="rId4"/>
          <a:srcRect l="61543" t="59429" r="1689" b="13245"/>
          <a:stretch/>
        </p:blipFill>
        <p:spPr>
          <a:xfrm>
            <a:off x="140817" y="4489445"/>
            <a:ext cx="1004606" cy="1031815"/>
          </a:xfrm>
          <a:prstGeom prst="rect">
            <a:avLst/>
          </a:prstGeom>
        </p:spPr>
      </p:pic>
      <p:pic>
        <p:nvPicPr>
          <p:cNvPr id="70" name="Picture 69"/>
          <p:cNvPicPr>
            <a:picLocks noChangeAspect="1"/>
          </p:cNvPicPr>
          <p:nvPr/>
        </p:nvPicPr>
        <p:blipFill rotWithShape="1">
          <a:blip r:embed="rId5"/>
          <a:srcRect l="69337" t="21117" b="53217"/>
          <a:stretch/>
        </p:blipFill>
        <p:spPr>
          <a:xfrm>
            <a:off x="9374826" y="713960"/>
            <a:ext cx="1617024" cy="1870537"/>
          </a:xfrm>
          <a:prstGeom prst="rect">
            <a:avLst/>
          </a:prstGeom>
        </p:spPr>
      </p:pic>
      <p:sp>
        <p:nvSpPr>
          <p:cNvPr id="71" name="Rectangle 70"/>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pic>
        <p:nvPicPr>
          <p:cNvPr id="16" name="Picture 15"/>
          <p:cNvPicPr>
            <a:picLocks noChangeAspect="1"/>
          </p:cNvPicPr>
          <p:nvPr/>
        </p:nvPicPr>
        <p:blipFill rotWithShape="1">
          <a:blip r:embed="rId5"/>
          <a:srcRect l="69337" t="21117" b="58935"/>
          <a:stretch/>
        </p:blipFill>
        <p:spPr>
          <a:xfrm>
            <a:off x="222366" y="1975084"/>
            <a:ext cx="841508" cy="756574"/>
          </a:xfrm>
          <a:prstGeom prst="rect">
            <a:avLst/>
          </a:prstGeom>
        </p:spPr>
      </p:pic>
      <p:sp>
        <p:nvSpPr>
          <p:cNvPr id="6" name="TextBox 5"/>
          <p:cNvSpPr txBox="1"/>
          <p:nvPr/>
        </p:nvSpPr>
        <p:spPr>
          <a:xfrm>
            <a:off x="1141691" y="2091761"/>
            <a:ext cx="2936646"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a:t>SQL Azure </a:t>
            </a:r>
            <a:r>
              <a:rPr lang="fr-FR" sz="1400" dirty="0" err="1"/>
              <a:t>Database</a:t>
            </a:r>
            <a:endParaRPr lang="fr-FR" sz="1400" dirty="0"/>
          </a:p>
          <a:p>
            <a:pPr marL="285750" indent="-285750">
              <a:buFont typeface="Arial" panose="020B0604020202020204" pitchFamily="34" charset="0"/>
              <a:buChar char="•"/>
            </a:pPr>
            <a:r>
              <a:rPr lang="fr-FR" sz="1400" dirty="0"/>
              <a:t>SQL Azure Data </a:t>
            </a:r>
            <a:r>
              <a:rPr lang="fr-FR" sz="1400" dirty="0" err="1"/>
              <a:t>Warehouse</a:t>
            </a:r>
            <a:endParaRPr lang="fr-FR" sz="1400" dirty="0"/>
          </a:p>
          <a:p>
            <a:pPr marL="285750" indent="-285750">
              <a:buFont typeface="Arial" panose="020B0604020202020204" pitchFamily="34" charset="0"/>
              <a:buChar char="•"/>
            </a:pPr>
            <a:r>
              <a:rPr lang="fr-FR" sz="1400" dirty="0" err="1"/>
              <a:t>Spark</a:t>
            </a:r>
            <a:r>
              <a:rPr lang="fr-FR" sz="1400" dirty="0"/>
              <a:t> on </a:t>
            </a:r>
            <a:r>
              <a:rPr lang="fr-FR" sz="1400" dirty="0" err="1"/>
              <a:t>HDInsight</a:t>
            </a:r>
            <a:endParaRPr lang="fr-FR" sz="1400" dirty="0"/>
          </a:p>
        </p:txBody>
      </p:sp>
      <p:sp>
        <p:nvSpPr>
          <p:cNvPr id="19" name="TextBox 18"/>
          <p:cNvSpPr txBox="1"/>
          <p:nvPr/>
        </p:nvSpPr>
        <p:spPr>
          <a:xfrm>
            <a:off x="1141691" y="4758123"/>
            <a:ext cx="5212217" cy="1169551"/>
          </a:xfrm>
          <a:prstGeom prst="rect">
            <a:avLst/>
          </a:prstGeom>
          <a:noFill/>
        </p:spPr>
        <p:txBody>
          <a:bodyPr wrap="square" rtlCol="0">
            <a:spAutoFit/>
          </a:bodyPr>
          <a:lstStyle/>
          <a:p>
            <a:pPr marL="285750" indent="-285750">
              <a:buFont typeface="Arial" panose="020B0604020202020204" pitchFamily="34" charset="0"/>
              <a:buChar char="•"/>
            </a:pPr>
            <a:r>
              <a:rPr lang="fr-FR" sz="1400" dirty="0"/>
              <a:t>SQL Server </a:t>
            </a:r>
            <a:r>
              <a:rPr lang="fr-FR" sz="1400" dirty="0" err="1"/>
              <a:t>Database</a:t>
            </a:r>
            <a:r>
              <a:rPr lang="fr-FR" sz="1400" dirty="0"/>
              <a:t> Engine</a:t>
            </a:r>
          </a:p>
          <a:p>
            <a:pPr marL="285750" indent="-285750">
              <a:buFont typeface="Arial" panose="020B0604020202020204" pitchFamily="34" charset="0"/>
              <a:buChar char="•"/>
            </a:pPr>
            <a:r>
              <a:rPr lang="fr-FR" sz="1400" dirty="0"/>
              <a:t>SQL Server </a:t>
            </a:r>
            <a:r>
              <a:rPr lang="fr-FR" sz="1400" dirty="0" err="1"/>
              <a:t>Analysis</a:t>
            </a:r>
            <a:r>
              <a:rPr lang="fr-FR" sz="1400" dirty="0"/>
              <a:t> Services ( </a:t>
            </a:r>
            <a:r>
              <a:rPr lang="fr-FR" sz="1400" dirty="0" err="1"/>
              <a:t>tabualire</a:t>
            </a:r>
            <a:r>
              <a:rPr lang="fr-FR" sz="1400" dirty="0"/>
              <a:t> et </a:t>
            </a:r>
            <a:r>
              <a:rPr lang="fr-FR" sz="1400" dirty="0" err="1"/>
              <a:t>multidimentionnel</a:t>
            </a:r>
            <a:r>
              <a:rPr lang="fr-FR" sz="1400" dirty="0"/>
              <a:t> )</a:t>
            </a:r>
          </a:p>
          <a:p>
            <a:pPr marL="285750" indent="-285750">
              <a:buFont typeface="Arial" panose="020B0604020202020204" pitchFamily="34" charset="0"/>
              <a:buChar char="•"/>
            </a:pPr>
            <a:r>
              <a:rPr lang="fr-FR" sz="1400" dirty="0"/>
              <a:t>SAP </a:t>
            </a:r>
            <a:r>
              <a:rPr lang="fr-FR" sz="1400" dirty="0" err="1"/>
              <a:t>Hana</a:t>
            </a:r>
            <a:endParaRPr lang="fr-FR" sz="1400" dirty="0"/>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endParaRPr lang="fr-FR" sz="1400" dirty="0"/>
          </a:p>
        </p:txBody>
      </p:sp>
      <p:sp>
        <p:nvSpPr>
          <p:cNvPr id="9" name="Rectangle 8"/>
          <p:cNvSpPr/>
          <p:nvPr/>
        </p:nvSpPr>
        <p:spPr>
          <a:xfrm>
            <a:off x="279879" y="1807426"/>
            <a:ext cx="726481" cy="369332"/>
          </a:xfrm>
          <a:prstGeom prst="rect">
            <a:avLst/>
          </a:prstGeom>
        </p:spPr>
        <p:txBody>
          <a:bodyPr wrap="none">
            <a:spAutoFit/>
          </a:bodyPr>
          <a:lstStyle/>
          <a:p>
            <a:r>
              <a:rPr lang="fr-FR" dirty="0"/>
              <a:t>Cloud</a:t>
            </a:r>
          </a:p>
        </p:txBody>
      </p:sp>
      <p:sp>
        <p:nvSpPr>
          <p:cNvPr id="21" name="Rectangle 20"/>
          <p:cNvSpPr/>
          <p:nvPr/>
        </p:nvSpPr>
        <p:spPr>
          <a:xfrm>
            <a:off x="149500" y="4021346"/>
            <a:ext cx="1286121" cy="369332"/>
          </a:xfrm>
          <a:prstGeom prst="rect">
            <a:avLst/>
          </a:prstGeom>
        </p:spPr>
        <p:txBody>
          <a:bodyPr wrap="none">
            <a:spAutoFit/>
          </a:bodyPr>
          <a:lstStyle/>
          <a:p>
            <a:r>
              <a:rPr lang="fr-FR" dirty="0"/>
              <a:t>On-</a:t>
            </a:r>
            <a:r>
              <a:rPr lang="fr-FR" dirty="0" err="1"/>
              <a:t>premise</a:t>
            </a:r>
            <a:endParaRPr lang="fr-FR" dirty="0"/>
          </a:p>
        </p:txBody>
      </p:sp>
      <p:pic>
        <p:nvPicPr>
          <p:cNvPr id="11" name="Picture 10"/>
          <p:cNvPicPr>
            <a:picLocks noChangeAspect="1"/>
          </p:cNvPicPr>
          <p:nvPr/>
        </p:nvPicPr>
        <p:blipFill>
          <a:blip r:embed="rId6"/>
          <a:stretch>
            <a:fillRect/>
          </a:stretch>
        </p:blipFill>
        <p:spPr>
          <a:xfrm>
            <a:off x="4468786" y="3073790"/>
            <a:ext cx="1924050" cy="1133475"/>
          </a:xfrm>
          <a:prstGeom prst="rect">
            <a:avLst/>
          </a:prstGeom>
        </p:spPr>
      </p:pic>
      <p:pic>
        <p:nvPicPr>
          <p:cNvPr id="23" name="Picture 22"/>
          <p:cNvPicPr>
            <a:picLocks noChangeAspect="1"/>
          </p:cNvPicPr>
          <p:nvPr/>
        </p:nvPicPr>
        <p:blipFill rotWithShape="1">
          <a:blip r:embed="rId6"/>
          <a:srcRect l="84303"/>
          <a:stretch/>
        </p:blipFill>
        <p:spPr>
          <a:xfrm>
            <a:off x="6090816" y="3073789"/>
            <a:ext cx="302019" cy="1133475"/>
          </a:xfrm>
          <a:prstGeom prst="rect">
            <a:avLst/>
          </a:prstGeom>
        </p:spPr>
      </p:pic>
      <p:sp>
        <p:nvSpPr>
          <p:cNvPr id="24" name="Rounded Rectangle 23"/>
          <p:cNvSpPr/>
          <p:nvPr/>
        </p:nvSpPr>
        <p:spPr>
          <a:xfrm>
            <a:off x="4372136" y="3806369"/>
            <a:ext cx="2176073" cy="48424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05914" y="4076375"/>
            <a:ext cx="990085" cy="990085"/>
          </a:xfrm>
          <a:prstGeom prst="rect">
            <a:avLst/>
          </a:prstGeom>
        </p:spPr>
      </p:pic>
      <p:pic>
        <p:nvPicPr>
          <p:cNvPr id="26" name="Picture 25"/>
          <p:cNvPicPr>
            <a:picLocks noChangeAspect="1"/>
          </p:cNvPicPr>
          <p:nvPr/>
        </p:nvPicPr>
        <p:blipFill rotWithShape="1">
          <a:blip r:embed="rId8"/>
          <a:srcRect l="94270" b="4586"/>
          <a:stretch/>
        </p:blipFill>
        <p:spPr>
          <a:xfrm>
            <a:off x="6459639" y="3773084"/>
            <a:ext cx="129253" cy="540976"/>
          </a:xfrm>
          <a:prstGeom prst="rect">
            <a:avLst/>
          </a:prstGeom>
        </p:spPr>
      </p:pic>
      <p:sp>
        <p:nvSpPr>
          <p:cNvPr id="27" name="Title 1"/>
          <p:cNvSpPr txBox="1">
            <a:spLocks/>
          </p:cNvSpPr>
          <p:nvPr/>
        </p:nvSpPr>
        <p:spPr>
          <a:xfrm>
            <a:off x="268927" y="286381"/>
            <a:ext cx="11653523" cy="927940"/>
          </a:xfrm>
          <a:prstGeom prst="rect">
            <a:avLst/>
          </a:prstGeom>
        </p:spPr>
        <p:txBody>
          <a:bodyPr vert="horz" lIns="146304" tIns="91440" rIns="146304" bIns="91440" rtlCol="0" anchor="ctr">
            <a:normAutofit fontScale="85000" lnSpcReduction="20000"/>
          </a:bodyPr>
          <a:lstStyle>
            <a:lvl1pPr algn="l" defTabSz="914400" rtl="0" eaLnBrk="1" latinLnBrk="0" hangingPunct="1">
              <a:lnSpc>
                <a:spcPct val="90000"/>
              </a:lnSpc>
              <a:spcBef>
                <a:spcPct val="0"/>
              </a:spcBef>
              <a:buNone/>
              <a:defRPr sz="5096" kern="1200">
                <a:solidFill>
                  <a:schemeClr val="tx2"/>
                </a:solidFill>
                <a:latin typeface="+mj-lt"/>
                <a:ea typeface="+mj-ea"/>
                <a:cs typeface="+mj-cs"/>
              </a:defRPr>
            </a:lvl1pPr>
          </a:lstStyle>
          <a:p>
            <a:r>
              <a:rPr lang="en-US" sz="5097" dirty="0" err="1">
                <a:solidFill>
                  <a:schemeClr val="accent5"/>
                </a:solidFill>
              </a:rPr>
              <a:t>Connexion</a:t>
            </a:r>
            <a:r>
              <a:rPr lang="en-US" sz="5097" dirty="0">
                <a:solidFill>
                  <a:schemeClr val="accent5"/>
                </a:solidFill>
              </a:rPr>
              <a:t> Live - Direct Query</a:t>
            </a:r>
          </a:p>
          <a:p>
            <a:r>
              <a:rPr lang="fr-FR" sz="2800" dirty="0">
                <a:solidFill>
                  <a:schemeClr val="accent5"/>
                </a:solidFill>
              </a:rPr>
              <a:t>Connexion en directe aux sources de données</a:t>
            </a:r>
            <a:endParaRPr lang="fr-FR" sz="2400" dirty="0">
              <a:solidFill>
                <a:schemeClr val="accent5"/>
              </a:solidFill>
            </a:endParaRPr>
          </a:p>
        </p:txBody>
      </p:sp>
    </p:spTree>
    <p:extLst>
      <p:ext uri="{BB962C8B-B14F-4D97-AF65-F5344CB8AC3E}">
        <p14:creationId xmlns:p14="http://schemas.microsoft.com/office/powerpoint/2010/main" val="227128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2750789" y="1496064"/>
            <a:ext cx="7211404" cy="1783348"/>
          </a:xfrm>
        </p:spPr>
        <p:txBody>
          <a:bodyPr vert="horz" wrap="square" lIns="182880" tIns="146304" rIns="182880" bIns="146304" rtlCol="0">
            <a:noAutofit/>
          </a:bodyPr>
          <a:lstStyle/>
          <a:p>
            <a:pPr marL="0" indent="0" defTabSz="914400" fontAlgn="base">
              <a:lnSpc>
                <a:spcPct val="100000"/>
              </a:lnSpc>
              <a:spcBef>
                <a:spcPts val="600"/>
              </a:spcBef>
              <a:spcAft>
                <a:spcPts val="600"/>
              </a:spcAft>
              <a:buNone/>
            </a:pPr>
            <a:r>
              <a:rPr lang="en-US" sz="1800" b="1" dirty="0">
                <a:ea typeface="Calibri" panose="020F0502020204030204" pitchFamily="34" charset="0"/>
                <a:cs typeface="Times New Roman" panose="02020603050405020304" pitchFamily="18" charset="0"/>
              </a:rPr>
              <a:t>Des </a:t>
            </a:r>
            <a:r>
              <a:rPr lang="en-US" sz="1800" b="1" dirty="0" err="1">
                <a:ea typeface="Calibri" panose="020F0502020204030204" pitchFamily="34" charset="0"/>
                <a:cs typeface="Times New Roman" panose="02020603050405020304" pitchFamily="18" charset="0"/>
              </a:rPr>
              <a:t>visuels</a:t>
            </a:r>
            <a:r>
              <a:rPr lang="en-US" sz="1800" b="1" dirty="0">
                <a:ea typeface="Calibri" panose="020F0502020204030204" pitchFamily="34" charset="0"/>
                <a:cs typeface="Times New Roman" panose="02020603050405020304" pitchFamily="18" charset="0"/>
              </a:rPr>
              <a:t> </a:t>
            </a:r>
            <a:r>
              <a:rPr lang="en-US" sz="1800" b="1" dirty="0" err="1">
                <a:ea typeface="Calibri" panose="020F0502020204030204" pitchFamily="34" charset="0"/>
                <a:cs typeface="Times New Roman" panose="02020603050405020304" pitchFamily="18" charset="0"/>
              </a:rPr>
              <a:t>mis</a:t>
            </a:r>
            <a:r>
              <a:rPr lang="en-US" sz="1800" b="1" dirty="0">
                <a:ea typeface="Calibri" panose="020F0502020204030204" pitchFamily="34" charset="0"/>
                <a:cs typeface="Times New Roman" panose="02020603050405020304" pitchFamily="18" charset="0"/>
              </a:rPr>
              <a:t> à jour </a:t>
            </a:r>
            <a:r>
              <a:rPr lang="en-US" sz="1800" b="1" dirty="0" err="1">
                <a:ea typeface="Calibri" panose="020F0502020204030204" pitchFamily="34" charset="0"/>
                <a:cs typeface="Times New Roman" panose="02020603050405020304" pitchFamily="18" charset="0"/>
              </a:rPr>
              <a:t>en</a:t>
            </a:r>
            <a:r>
              <a:rPr lang="en-US" sz="1800" b="1" dirty="0">
                <a:ea typeface="Calibri" panose="020F0502020204030204" pitchFamily="34" charset="0"/>
                <a:cs typeface="Times New Roman" panose="02020603050405020304" pitchFamily="18" charset="0"/>
              </a:rPr>
              <a:t> t</a:t>
            </a:r>
            <a:r>
              <a:rPr lang="en-US" sz="1800" b="1" dirty="0">
                <a:solidFill>
                  <a:schemeClr val="tx1"/>
                </a:solidFill>
                <a:ea typeface="Calibri" panose="020F0502020204030204" pitchFamily="34" charset="0"/>
                <a:cs typeface="Times New Roman" panose="02020603050405020304" pitchFamily="18" charset="0"/>
              </a:rPr>
              <a:t>emps reel sur un tableau de </a:t>
            </a:r>
            <a:r>
              <a:rPr lang="en-US" sz="1800" b="1" dirty="0" err="1">
                <a:solidFill>
                  <a:schemeClr val="tx1"/>
                </a:solidFill>
                <a:ea typeface="Calibri" panose="020F0502020204030204" pitchFamily="34" charset="0"/>
                <a:cs typeface="Times New Roman" panose="02020603050405020304" pitchFamily="18" charset="0"/>
              </a:rPr>
              <a:t>bord</a:t>
            </a:r>
            <a:endParaRPr lang="en-US" sz="1800" b="1" dirty="0">
              <a:solidFill>
                <a:schemeClr val="tx1"/>
              </a:solidFill>
              <a:ea typeface="Calibri" panose="020F0502020204030204" pitchFamily="34" charset="0"/>
              <a:cs typeface="Times New Roman" panose="02020603050405020304" pitchFamily="18" charset="0"/>
            </a:endParaRPr>
          </a:p>
          <a:p>
            <a:pPr marL="633412" lvl="1" indent="-285750" fontAlgn="base">
              <a:lnSpc>
                <a:spcPct val="100000"/>
              </a:lnSpc>
              <a:spcBef>
                <a:spcPts val="0"/>
              </a:spcBef>
            </a:pPr>
            <a:r>
              <a:rPr lang="en-US" sz="2800" dirty="0" err="1">
                <a:solidFill>
                  <a:schemeClr val="tx1"/>
                </a:solidFill>
                <a:ea typeface="Calibri" panose="020F0502020204030204" pitchFamily="34" charset="0"/>
                <a:cs typeface="Times New Roman" panose="02020603050405020304" pitchFamily="18" charset="0"/>
              </a:rPr>
              <a:t>En</a:t>
            </a:r>
            <a:r>
              <a:rPr lang="en-US" sz="2800" dirty="0">
                <a:solidFill>
                  <a:schemeClr val="tx1"/>
                </a:solidFill>
                <a:ea typeface="Calibri" panose="020F0502020204030204" pitchFamily="34" charset="0"/>
                <a:cs typeface="Times New Roman" panose="02020603050405020304" pitchFamily="18" charset="0"/>
              </a:rPr>
              <a:t> </a:t>
            </a:r>
            <a:r>
              <a:rPr lang="en-US" sz="2800" dirty="0" err="1">
                <a:solidFill>
                  <a:schemeClr val="tx1"/>
                </a:solidFill>
                <a:ea typeface="Calibri" panose="020F0502020204030204" pitchFamily="34" charset="0"/>
                <a:cs typeface="Times New Roman" panose="02020603050405020304" pitchFamily="18" charset="0"/>
              </a:rPr>
              <a:t>utilisant</a:t>
            </a:r>
            <a:r>
              <a:rPr lang="en-US" sz="2800" dirty="0">
                <a:solidFill>
                  <a:schemeClr val="tx1"/>
                </a:solidFill>
                <a:ea typeface="Calibri" panose="020F0502020204030204" pitchFamily="34" charset="0"/>
                <a:cs typeface="Times New Roman" panose="02020603050405020304" pitchFamily="18" charset="0"/>
              </a:rPr>
              <a:t> </a:t>
            </a:r>
            <a:r>
              <a:rPr lang="en-US" sz="2800" dirty="0" err="1">
                <a:solidFill>
                  <a:schemeClr val="tx1"/>
                </a:solidFill>
                <a:ea typeface="Calibri" panose="020F0502020204030204" pitchFamily="34" charset="0"/>
                <a:cs typeface="Times New Roman" panose="02020603050405020304" pitchFamily="18" charset="0"/>
              </a:rPr>
              <a:t>l’API</a:t>
            </a:r>
            <a:r>
              <a:rPr lang="en-US" sz="2800" dirty="0">
                <a:solidFill>
                  <a:schemeClr val="tx1"/>
                </a:solidFill>
                <a:ea typeface="Calibri" panose="020F0502020204030204" pitchFamily="34" charset="0"/>
                <a:cs typeface="Times New Roman" panose="02020603050405020304" pitchFamily="18" charset="0"/>
              </a:rPr>
              <a:t> REST Power BI</a:t>
            </a:r>
          </a:p>
          <a:p>
            <a:pPr marL="633412" lvl="1" indent="-285750" fontAlgn="base">
              <a:lnSpc>
                <a:spcPct val="100000"/>
              </a:lnSpc>
              <a:spcBef>
                <a:spcPts val="0"/>
              </a:spcBef>
            </a:pPr>
            <a:r>
              <a:rPr lang="en-US" sz="2800" dirty="0" err="1">
                <a:solidFill>
                  <a:schemeClr val="tx1"/>
                </a:solidFill>
                <a:ea typeface="Calibri" panose="020F0502020204030204" pitchFamily="34" charset="0"/>
                <a:cs typeface="Times New Roman" panose="02020603050405020304" pitchFamily="18" charset="0"/>
              </a:rPr>
              <a:t>Ou</a:t>
            </a:r>
            <a:r>
              <a:rPr lang="en-US" sz="2800" dirty="0">
                <a:solidFill>
                  <a:schemeClr val="tx1"/>
                </a:solidFill>
                <a:ea typeface="Calibri" panose="020F0502020204030204" pitchFamily="34" charset="0"/>
                <a:cs typeface="Times New Roman" panose="02020603050405020304" pitchFamily="18" charset="0"/>
              </a:rPr>
              <a:t> </a:t>
            </a:r>
            <a:r>
              <a:rPr lang="en-US" sz="2800" dirty="0" err="1">
                <a:solidFill>
                  <a:schemeClr val="tx1"/>
                </a:solidFill>
                <a:ea typeface="Calibri" panose="020F0502020204030204" pitchFamily="34" charset="0"/>
                <a:cs typeface="Times New Roman" panose="02020603050405020304" pitchFamily="18" charset="0"/>
              </a:rPr>
              <a:t>en</a:t>
            </a:r>
            <a:r>
              <a:rPr lang="en-US" sz="2800" dirty="0">
                <a:solidFill>
                  <a:schemeClr val="tx1"/>
                </a:solidFill>
                <a:ea typeface="Calibri" panose="020F0502020204030204" pitchFamily="34" charset="0"/>
                <a:cs typeface="Times New Roman" panose="02020603050405020304" pitchFamily="18" charset="0"/>
              </a:rPr>
              <a:t> </a:t>
            </a:r>
            <a:r>
              <a:rPr lang="en-US" sz="2800" dirty="0" err="1">
                <a:solidFill>
                  <a:schemeClr val="tx1"/>
                </a:solidFill>
                <a:ea typeface="Calibri" panose="020F0502020204030204" pitchFamily="34" charset="0"/>
                <a:cs typeface="Times New Roman" panose="02020603050405020304" pitchFamily="18" charset="0"/>
              </a:rPr>
              <a:t>utilisant</a:t>
            </a:r>
            <a:r>
              <a:rPr lang="en-US" sz="2800" dirty="0">
                <a:solidFill>
                  <a:schemeClr val="tx1"/>
                </a:solidFill>
                <a:ea typeface="Calibri" panose="020F0502020204030204" pitchFamily="34" charset="0"/>
                <a:cs typeface="Times New Roman" panose="02020603050405020304" pitchFamily="18" charset="0"/>
              </a:rPr>
              <a:t> Azure Stream Analytics</a:t>
            </a:r>
            <a:endParaRPr lang="en-US" sz="1600" dirty="0">
              <a:solidFill>
                <a:schemeClr val="tx1"/>
              </a:solidFill>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a:xfrm>
            <a:off x="814394" y="142005"/>
            <a:ext cx="10515600" cy="1325563"/>
          </a:xfrm>
        </p:spPr>
        <p:txBody>
          <a:bodyPr>
            <a:normAutofit fontScale="90000"/>
          </a:bodyPr>
          <a:lstStyle/>
          <a:p>
            <a:r>
              <a:rPr lang="fr-FR" sz="5097" dirty="0">
                <a:solidFill>
                  <a:srgbClr val="F2C812"/>
                </a:solidFill>
              </a:rPr>
              <a:t>Données en temps réel (</a:t>
            </a:r>
            <a:r>
              <a:rPr lang="en-US" sz="5100" dirty="0">
                <a:solidFill>
                  <a:srgbClr val="F2C812"/>
                </a:solidFill>
              </a:rPr>
              <a:t>streaming data )</a:t>
            </a:r>
            <a:endParaRPr lang="fr-FR" sz="5100" dirty="0">
              <a:solidFill>
                <a:srgbClr val="F2C812"/>
              </a:solidFill>
            </a:endParaRPr>
          </a:p>
        </p:txBody>
      </p:sp>
      <p:sp>
        <p:nvSpPr>
          <p:cNvPr id="59" name="Rectangle 58"/>
          <p:cNvSpPr/>
          <p:nvPr/>
        </p:nvSpPr>
        <p:spPr>
          <a:xfrm>
            <a:off x="6478113" y="3799778"/>
            <a:ext cx="3484079" cy="1317533"/>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Calibri" panose="020F0502020204030204"/>
                <a:ea typeface="+mn-ea"/>
                <a:cs typeface="+mn-cs"/>
              </a:rPr>
              <a:t>1 million de lignes/heure</a:t>
            </a:r>
          </a:p>
        </p:txBody>
      </p:sp>
      <p:sp>
        <p:nvSpPr>
          <p:cNvPr id="60" name="Rectangle 59"/>
          <p:cNvSpPr/>
          <p:nvPr/>
        </p:nvSpPr>
        <p:spPr>
          <a:xfrm>
            <a:off x="1393314" y="3782890"/>
            <a:ext cx="3727326" cy="1334422"/>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  Version Free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10 000 lignes/heure</a:t>
            </a:r>
          </a:p>
        </p:txBody>
      </p:sp>
      <p:grpSp>
        <p:nvGrpSpPr>
          <p:cNvPr id="63" name="Group 62"/>
          <p:cNvGrpSpPr/>
          <p:nvPr/>
        </p:nvGrpSpPr>
        <p:grpSpPr>
          <a:xfrm>
            <a:off x="2424610" y="1594083"/>
            <a:ext cx="376963" cy="376963"/>
            <a:chOff x="8431377" y="-766784"/>
            <a:chExt cx="457200" cy="457200"/>
          </a:xfrm>
          <a:solidFill>
            <a:schemeClr val="tx2">
              <a:lumMod val="75000"/>
            </a:schemeClr>
          </a:solidFill>
        </p:grpSpPr>
        <p:sp>
          <p:nvSpPr>
            <p:cNvPr id="6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6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sp>
        <p:nvSpPr>
          <p:cNvPr id="69" name="Rectangle 68"/>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16468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63" presetClass="path" presetSubtype="0" accel="50000" decel="50000" fill="hold" nodeType="withEffect">
                                  <p:stCondLst>
                                    <p:cond delay="500"/>
                                  </p:stCondLst>
                                  <p:childTnLst>
                                    <p:animMotion origin="layout" path="M -0.03064 1.07127E-6 L 9.80342E-7 1.07127E-6 " pathEditMode="relative" rAng="0" ptsTypes="AA">
                                      <p:cBhvr>
                                        <p:cTn id="9" dur="500" fill="hold"/>
                                        <p:tgtEl>
                                          <p:spTgt spid="63"/>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5097" dirty="0">
                <a:solidFill>
                  <a:srgbClr val="F2C812"/>
                </a:solidFill>
              </a:rPr>
              <a:t>Partage de rapports et de tableaux de bord personnels</a:t>
            </a:r>
          </a:p>
        </p:txBody>
      </p:sp>
      <p:sp>
        <p:nvSpPr>
          <p:cNvPr id="3" name="Rectangle 2"/>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
        <p:nvSpPr>
          <p:cNvPr id="6" name="Rectangle 5"/>
          <p:cNvSpPr/>
          <p:nvPr/>
        </p:nvSpPr>
        <p:spPr>
          <a:xfrm>
            <a:off x="1219200" y="4161706"/>
            <a:ext cx="1114059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Partagez des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dashboards</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avec d’autres personnes de votre organisation.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Les </a:t>
            </a:r>
            <a:r>
              <a:rPr kumimoji="0" lang="fr-FR" sz="2400" b="0" i="0" u="none" strike="noStrike" kern="1200" cap="none" spc="0" normalizeH="0" baseline="0" noProof="0" dirty="0" err="1">
                <a:ln>
                  <a:noFill/>
                </a:ln>
                <a:solidFill>
                  <a:prstClr val="black"/>
                </a:solidFill>
                <a:effectLst/>
                <a:uLnTx/>
                <a:uFillTx/>
                <a:latin typeface="Calibri" panose="020F0502020204030204"/>
                <a:ea typeface="+mn-ea"/>
                <a:cs typeface="+mn-cs"/>
              </a:rPr>
              <a:t>dashboards</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partagés ( et les rapports associés ) sont en lecture seule.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Les utilisateurs ne peuvent pas se connecter à la source de données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Les utilisateurs ont une vue actualisée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p:cNvPicPr>
            <a:picLocks noChangeAspect="1"/>
          </p:cNvPicPr>
          <p:nvPr/>
        </p:nvPicPr>
        <p:blipFill>
          <a:blip r:embed="rId3"/>
          <a:stretch>
            <a:fillRect/>
          </a:stretch>
        </p:blipFill>
        <p:spPr>
          <a:xfrm>
            <a:off x="2157412" y="2182738"/>
            <a:ext cx="8339761" cy="1116346"/>
          </a:xfrm>
          <a:prstGeom prst="rect">
            <a:avLst/>
          </a:prstGeom>
        </p:spPr>
      </p:pic>
      <p:grpSp>
        <p:nvGrpSpPr>
          <p:cNvPr id="10" name="Group 9"/>
          <p:cNvGrpSpPr/>
          <p:nvPr/>
        </p:nvGrpSpPr>
        <p:grpSpPr>
          <a:xfrm>
            <a:off x="838200" y="4200409"/>
            <a:ext cx="376963" cy="376963"/>
            <a:chOff x="8431377" y="-766784"/>
            <a:chExt cx="457200" cy="457200"/>
          </a:xfrm>
          <a:solidFill>
            <a:schemeClr val="tx2">
              <a:lumMod val="75000"/>
            </a:schemeClr>
          </a:solidFill>
        </p:grpSpPr>
        <p:sp>
          <p:nvSpPr>
            <p:cNvPr id="1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398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accel="50000" decel="50000" fill="hold" nodeType="withEffect">
                                  <p:stCondLst>
                                    <p:cond delay="500"/>
                                  </p:stCondLst>
                                  <p:childTnLst>
                                    <p:animMotion origin="layout" path="M -0.03064 1.07127E-6 L 9.80342E-7 1.07127E-6 " pathEditMode="relative" rAng="0" ptsTypes="AA">
                                      <p:cBhvr>
                                        <p:cTn id="9" dur="500" fill="hold"/>
                                        <p:tgtEl>
                                          <p:spTgt spid="10"/>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5097" dirty="0">
                <a:solidFill>
                  <a:schemeClr val="accent5"/>
                </a:solidFill>
              </a:rPr>
              <a:t>Collaboration</a:t>
            </a:r>
            <a:r>
              <a:rPr lang="fr-FR" sz="4600" dirty="0"/>
              <a:t> </a:t>
            </a:r>
          </a:p>
        </p:txBody>
      </p:sp>
      <p:pic>
        <p:nvPicPr>
          <p:cNvPr id="3" name="Picture 2"/>
          <p:cNvPicPr>
            <a:picLocks noChangeAspect="1"/>
          </p:cNvPicPr>
          <p:nvPr/>
        </p:nvPicPr>
        <p:blipFill>
          <a:blip r:embed="rId3"/>
          <a:stretch>
            <a:fillRect/>
          </a:stretch>
        </p:blipFill>
        <p:spPr>
          <a:xfrm>
            <a:off x="7809808" y="1958353"/>
            <a:ext cx="2714625" cy="3175364"/>
          </a:xfrm>
          <a:prstGeom prst="rect">
            <a:avLst/>
          </a:prstGeom>
        </p:spPr>
      </p:pic>
      <p:sp>
        <p:nvSpPr>
          <p:cNvPr id="4" name="Rectangle 3"/>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
        <p:nvSpPr>
          <p:cNvPr id="6" name="Rectangle 5"/>
          <p:cNvSpPr/>
          <p:nvPr/>
        </p:nvSpPr>
        <p:spPr>
          <a:xfrm>
            <a:off x="7819334" y="3896691"/>
            <a:ext cx="2705099" cy="393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8251134" y="4725797"/>
            <a:ext cx="750886" cy="20079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8791676" y="4421598"/>
            <a:ext cx="1529557" cy="15136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664200" y="2311641"/>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Collaborez avec votre équipe à l’aide des groupes Office 365 dans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Créez, publiez et affichez des packs de contenu d’organisation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Gérez le contrôle d’accès et le partage via des groupes Active Directory</a:t>
            </a:r>
            <a:r>
              <a:rPr kumimoji="0" lang="fr-FR" sz="2000" b="0" i="0" u="none" strike="noStrike" kern="1200" cap="none" spc="0" normalizeH="0" baseline="30000" noProof="0" dirty="0">
                <a:ln>
                  <a:noFill/>
                </a:ln>
                <a:solidFill>
                  <a:prstClr val="black"/>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1073952" y="2416726"/>
            <a:ext cx="376963" cy="376963"/>
            <a:chOff x="8431377" y="-766784"/>
            <a:chExt cx="457200" cy="457200"/>
          </a:xfrm>
          <a:solidFill>
            <a:schemeClr val="tx2">
              <a:lumMod val="75000"/>
            </a:schemeClr>
          </a:solidFill>
        </p:grpSpPr>
        <p:sp>
          <p:nvSpPr>
            <p:cNvPr id="1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grpSp>
        <p:nvGrpSpPr>
          <p:cNvPr id="13" name="Group 12"/>
          <p:cNvGrpSpPr/>
          <p:nvPr/>
        </p:nvGrpSpPr>
        <p:grpSpPr>
          <a:xfrm>
            <a:off x="1073952" y="3357553"/>
            <a:ext cx="376963" cy="376963"/>
            <a:chOff x="8431377" y="-766784"/>
            <a:chExt cx="457200" cy="457200"/>
          </a:xfrm>
          <a:solidFill>
            <a:schemeClr val="tx2">
              <a:lumMod val="75000"/>
            </a:schemeClr>
          </a:solidFill>
        </p:grpSpPr>
        <p:sp>
          <p:nvSpPr>
            <p:cNvPr id="1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grpSp>
        <p:nvGrpSpPr>
          <p:cNvPr id="16" name="Group 15"/>
          <p:cNvGrpSpPr/>
          <p:nvPr/>
        </p:nvGrpSpPr>
        <p:grpSpPr>
          <a:xfrm>
            <a:off x="1073952" y="4196002"/>
            <a:ext cx="376963" cy="376963"/>
            <a:chOff x="8431377" y="-766784"/>
            <a:chExt cx="457200" cy="457200"/>
          </a:xfrm>
          <a:solidFill>
            <a:schemeClr val="tx2">
              <a:lumMod val="75000"/>
            </a:schemeClr>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2261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accel="50000" decel="50000" fill="hold" nodeType="withEffect">
                                  <p:stCondLst>
                                    <p:cond delay="500"/>
                                  </p:stCondLst>
                                  <p:childTnLst>
                                    <p:animMotion origin="layout" path="M -0.03064 1.07127E-6 L 9.80342E-7 1.07127E-6 " pathEditMode="relative" rAng="0" ptsTypes="AA">
                                      <p:cBhvr>
                                        <p:cTn id="9" dur="500" fill="hold"/>
                                        <p:tgtEl>
                                          <p:spTgt spid="10"/>
                                        </p:tgtEl>
                                        <p:attrNameLst>
                                          <p:attrName>ppt_x</p:attrName>
                                          <p:attrName>ppt_y</p:attrName>
                                        </p:attrNameLst>
                                      </p:cBhvr>
                                      <p:rCtr x="2936" y="0"/>
                                    </p:animMotion>
                                  </p:childTnLst>
                                </p:cTn>
                              </p:par>
                              <p:par>
                                <p:cTn id="10" presetID="10"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accel="50000" decel="50000" fill="hold" nodeType="withEffect">
                                  <p:stCondLst>
                                    <p:cond delay="500"/>
                                  </p:stCondLst>
                                  <p:childTnLst>
                                    <p:animMotion origin="layout" path="M -0.03064 1.07127E-6 L 9.80342E-7 1.07127E-6 " pathEditMode="relative" rAng="0" ptsTypes="AA">
                                      <p:cBhvr>
                                        <p:cTn id="14" dur="500" fill="hold"/>
                                        <p:tgtEl>
                                          <p:spTgt spid="13"/>
                                        </p:tgtEl>
                                        <p:attrNameLst>
                                          <p:attrName>ppt_x</p:attrName>
                                          <p:attrName>ppt_y</p:attrName>
                                        </p:attrNameLst>
                                      </p:cBhvr>
                                      <p:rCtr x="2936" y="0"/>
                                    </p:animMotion>
                                  </p:childTnLst>
                                </p:cTn>
                              </p:par>
                              <p:par>
                                <p:cTn id="15" presetID="10" presetClass="entr" presetSubtype="0"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3" presetClass="path" presetSubtype="0" accel="50000" decel="50000" fill="hold" nodeType="withEffect">
                                  <p:stCondLst>
                                    <p:cond delay="500"/>
                                  </p:stCondLst>
                                  <p:childTnLst>
                                    <p:animMotion origin="layout" path="M -0.03064 1.07127E-6 L 9.80342E-7 1.07127E-6 " pathEditMode="relative" rAng="0" ptsTypes="AA">
                                      <p:cBhvr>
                                        <p:cTn id="19" dur="500" fill="hold"/>
                                        <p:tgtEl>
                                          <p:spTgt spid="16"/>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5097" dirty="0">
                <a:solidFill>
                  <a:srgbClr val="F2C812"/>
                </a:solidFill>
                <a:ea typeface="+mj-ea"/>
                <a:cs typeface="+mj-cs"/>
              </a:rPr>
              <a:t>Les 2 types de comptes Power BI</a:t>
            </a:r>
          </a:p>
        </p:txBody>
      </p:sp>
      <p:grpSp>
        <p:nvGrpSpPr>
          <p:cNvPr id="11" name="Group 10"/>
          <p:cNvGrpSpPr/>
          <p:nvPr/>
        </p:nvGrpSpPr>
        <p:grpSpPr>
          <a:xfrm>
            <a:off x="2440805" y="1929713"/>
            <a:ext cx="5930896" cy="2003499"/>
            <a:chOff x="1233229" y="2069915"/>
            <a:chExt cx="8812467" cy="2960989"/>
          </a:xfrm>
        </p:grpSpPr>
        <p:pic>
          <p:nvPicPr>
            <p:cNvPr id="7" name="Picture 6"/>
            <p:cNvPicPr>
              <a:picLocks noChangeAspect="1"/>
            </p:cNvPicPr>
            <p:nvPr/>
          </p:nvPicPr>
          <p:blipFill>
            <a:blip r:embed="rId3"/>
            <a:stretch>
              <a:fillRect/>
            </a:stretch>
          </p:blipFill>
          <p:spPr>
            <a:xfrm>
              <a:off x="1233229" y="2069915"/>
              <a:ext cx="8812467" cy="2960989"/>
            </a:xfrm>
            <a:prstGeom prst="rect">
              <a:avLst/>
            </a:prstGeom>
          </p:spPr>
        </p:pic>
        <p:pic>
          <p:nvPicPr>
            <p:cNvPr id="10" name="Picture 9"/>
            <p:cNvPicPr>
              <a:picLocks noChangeAspect="1"/>
            </p:cNvPicPr>
            <p:nvPr/>
          </p:nvPicPr>
          <p:blipFill>
            <a:blip r:embed="rId4"/>
            <a:stretch>
              <a:fillRect/>
            </a:stretch>
          </p:blipFill>
          <p:spPr>
            <a:xfrm>
              <a:off x="6483630" y="2852687"/>
              <a:ext cx="1114296" cy="390578"/>
            </a:xfrm>
            <a:prstGeom prst="rect">
              <a:avLst/>
            </a:prstGeom>
          </p:spPr>
        </p:pic>
      </p:grpSp>
      <p:sp>
        <p:nvSpPr>
          <p:cNvPr id="17" name="Rounded Rectangle 16"/>
          <p:cNvSpPr/>
          <p:nvPr/>
        </p:nvSpPr>
        <p:spPr bwMode="auto">
          <a:xfrm>
            <a:off x="2871663" y="1929713"/>
            <a:ext cx="5460805" cy="2530639"/>
          </a:xfrm>
          <a:prstGeom prst="roundRect">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 name="Rectangle 18"/>
          <p:cNvSpPr/>
          <p:nvPr/>
        </p:nvSpPr>
        <p:spPr>
          <a:xfrm rot="1923292">
            <a:off x="5859548" y="5167831"/>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
        <p:nvSpPr>
          <p:cNvPr id="20" name="Rectangle 19"/>
          <p:cNvSpPr/>
          <p:nvPr/>
        </p:nvSpPr>
        <p:spPr>
          <a:xfrm rot="1923292">
            <a:off x="3289781" y="5167829"/>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37771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86828"/>
            <a:ext cx="11653523" cy="886824"/>
          </a:xfrm>
        </p:spPr>
        <p:txBody>
          <a:bodyPr/>
          <a:lstStyle/>
          <a:p>
            <a:r>
              <a:rPr lang="en-US" sz="5097" dirty="0" err="1">
                <a:solidFill>
                  <a:srgbClr val="F2C812"/>
                </a:solidFill>
              </a:rPr>
              <a:t>Restez</a:t>
            </a:r>
            <a:r>
              <a:rPr lang="en-US" sz="5097" dirty="0">
                <a:solidFill>
                  <a:srgbClr val="F2C812"/>
                </a:solidFill>
              </a:rPr>
              <a:t> </a:t>
            </a:r>
            <a:r>
              <a:rPr lang="en-US" sz="5097" dirty="0" err="1">
                <a:solidFill>
                  <a:srgbClr val="F2C812"/>
                </a:solidFill>
              </a:rPr>
              <a:t>connecté</a:t>
            </a:r>
            <a:r>
              <a:rPr lang="en-US" sz="5097" dirty="0">
                <a:solidFill>
                  <a:srgbClr val="F2C812"/>
                </a:solidFill>
              </a:rPr>
              <a:t> depuis tous vos mobiles</a:t>
            </a:r>
          </a:p>
        </p:txBody>
      </p:sp>
      <p:sp>
        <p:nvSpPr>
          <p:cNvPr id="9" name="Rectangle 8"/>
          <p:cNvSpPr/>
          <p:nvPr/>
        </p:nvSpPr>
        <p:spPr bwMode="auto">
          <a:xfrm>
            <a:off x="8168985" y="2543271"/>
            <a:ext cx="4023015" cy="2871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448107" marR="0" lvl="0" indent="-395205" algn="l" defTabSz="913420" rtl="0" eaLnBrk="1" fontAlgn="base" latinLnBrk="0" hangingPunct="1">
              <a:lnSpc>
                <a:spcPct val="100000"/>
              </a:lnSpc>
              <a:spcBef>
                <a:spcPts val="0"/>
              </a:spcBef>
              <a:spcAft>
                <a:spcPts val="588"/>
              </a:spcAft>
              <a:buClr>
                <a:srgbClr val="FFFFFF"/>
              </a:buClr>
              <a:buSzTx/>
              <a:buFont typeface="Arial" panose="020B0604020202020204" pitchFamily="34" charset="0"/>
              <a:buChar char="•"/>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Support des applications pour</a:t>
            </a:r>
          </a:p>
          <a:p>
            <a:pPr marL="448107" marR="0" lvl="0" indent="-395205" algn="l" defTabSz="913420" rtl="0" eaLnBrk="1" fontAlgn="base" latinLnBrk="0" hangingPunct="1">
              <a:lnSpc>
                <a:spcPct val="100000"/>
              </a:lnSpc>
              <a:spcBef>
                <a:spcPts val="0"/>
              </a:spcBef>
              <a:spcAft>
                <a:spcPts val="588"/>
              </a:spcAft>
              <a:buClr>
                <a:srgbClr val="FFFFFF"/>
              </a:buClr>
              <a:buSzTx/>
              <a:buFont typeface="Arial" panose="020B0604020202020204" pitchFamily="34" charset="0"/>
              <a:buChar char="•"/>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iPad, iPhone, Windows et Windows Phone</a:t>
            </a:r>
          </a:p>
          <a:p>
            <a:pPr marL="448107" marR="0" lvl="0" indent="-395205" algn="l" defTabSz="913420" rtl="0" eaLnBrk="1" fontAlgn="base" latinLnBrk="0" hangingPunct="1">
              <a:lnSpc>
                <a:spcPct val="100000"/>
              </a:lnSpc>
              <a:spcBef>
                <a:spcPts val="0"/>
              </a:spcBef>
              <a:spcAft>
                <a:spcPts val="588"/>
              </a:spcAft>
              <a:buClr>
                <a:srgbClr val="FFFFFF"/>
              </a:buClr>
              <a:buSzTx/>
              <a:buFont typeface="Arial" panose="020B0604020202020204" pitchFamily="34" charset="0"/>
              <a:buChar char="•"/>
              <a:tabLst/>
              <a:defRPr/>
            </a:pP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Recevez</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des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alertes</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quand</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vos données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changent</a:t>
            </a:r>
            <a:endPar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endParaRPr>
          </a:p>
          <a:p>
            <a:pPr marL="448107" marR="0" lvl="0" indent="-395205" algn="l" defTabSz="913420" rtl="0" eaLnBrk="1" fontAlgn="base" latinLnBrk="0" hangingPunct="1">
              <a:lnSpc>
                <a:spcPct val="100000"/>
              </a:lnSpc>
              <a:spcBef>
                <a:spcPts val="0"/>
              </a:spcBef>
              <a:spcAft>
                <a:spcPts val="588"/>
              </a:spcAft>
              <a:buClr>
                <a:srgbClr val="FFFFFF"/>
              </a:buClr>
              <a:buSzTx/>
              <a:buFont typeface="Arial" panose="020B0604020202020204" pitchFamily="34" charset="0"/>
              <a:buChar char="•"/>
              <a:tabLst/>
              <a:defRPr/>
            </a:pPr>
            <a:r>
              <a:rPr kumimoji="0" lang="en-US" sz="882"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a:t>
            </a:r>
            <a:b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b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Partagez</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et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collaborez</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avec vos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collègues</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pour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prendre</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Calibri" panose="020F0502020204030204"/>
                <a:ea typeface="Segoe UI" pitchFamily="34" charset="0"/>
                <a:cs typeface="Segoe UI" pitchFamily="34" charset="0"/>
              </a:rPr>
              <a:t> des decisions ensemble</a:t>
            </a:r>
          </a:p>
        </p:txBody>
      </p:sp>
      <p:grpSp>
        <p:nvGrpSpPr>
          <p:cNvPr id="10" name="Group 9"/>
          <p:cNvGrpSpPr/>
          <p:nvPr/>
        </p:nvGrpSpPr>
        <p:grpSpPr>
          <a:xfrm>
            <a:off x="8074266" y="2568384"/>
            <a:ext cx="376963" cy="376963"/>
            <a:chOff x="8431377" y="-766784"/>
            <a:chExt cx="457200" cy="457200"/>
          </a:xfrm>
          <a:solidFill>
            <a:schemeClr val="tx2">
              <a:lumMod val="75000"/>
            </a:schemeClr>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grpSp>
        <p:nvGrpSpPr>
          <p:cNvPr id="11" name="Group 10"/>
          <p:cNvGrpSpPr/>
          <p:nvPr/>
        </p:nvGrpSpPr>
        <p:grpSpPr>
          <a:xfrm>
            <a:off x="8074266" y="3632561"/>
            <a:ext cx="376963" cy="376963"/>
            <a:chOff x="8431377" y="-766784"/>
            <a:chExt cx="457200" cy="457200"/>
          </a:xfrm>
          <a:solidFill>
            <a:schemeClr val="tx2">
              <a:lumMod val="75000"/>
            </a:schemeClr>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grpSp>
        <p:nvGrpSpPr>
          <p:cNvPr id="12" name="Group 11"/>
          <p:cNvGrpSpPr/>
          <p:nvPr/>
        </p:nvGrpSpPr>
        <p:grpSpPr>
          <a:xfrm>
            <a:off x="8074266" y="4453670"/>
            <a:ext cx="376963" cy="376963"/>
            <a:chOff x="8431377" y="-766784"/>
            <a:chExt cx="457200" cy="457200"/>
          </a:xfrm>
          <a:solidFill>
            <a:schemeClr val="tx2">
              <a:lumMod val="75000"/>
            </a:schemeClr>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92094"/>
            <a:ext cx="7830712" cy="3358255"/>
          </a:xfrm>
          <a:prstGeom prst="rect">
            <a:avLst/>
          </a:prstGeom>
        </p:spPr>
      </p:pic>
      <p:pic>
        <p:nvPicPr>
          <p:cNvPr id="20" name="Picture 19"/>
          <p:cNvPicPr>
            <a:picLocks noChangeAspect="1"/>
          </p:cNvPicPr>
          <p:nvPr/>
        </p:nvPicPr>
        <p:blipFill>
          <a:blip r:embed="rId4"/>
          <a:stretch>
            <a:fillRect/>
          </a:stretch>
        </p:blipFill>
        <p:spPr>
          <a:xfrm>
            <a:off x="2429979" y="6127334"/>
            <a:ext cx="7523985" cy="554573"/>
          </a:xfrm>
          <a:prstGeom prst="rect">
            <a:avLst/>
          </a:prstGeom>
        </p:spPr>
      </p:pic>
      <p:sp>
        <p:nvSpPr>
          <p:cNvPr id="21" name="Rectangle 20"/>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237284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25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par>
                                <p:cTn id="20" presetID="10" presetClass="entr" presetSubtype="0" fill="hold" nodeType="withEffect">
                                  <p:stCondLst>
                                    <p:cond delay="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3" presetClass="path" presetSubtype="0" accel="50000" decel="50000" fill="hold" nodeType="withEffect">
                                  <p:stCondLst>
                                    <p:cond delay="250"/>
                                  </p:stCondLst>
                                  <p:childTnLst>
                                    <p:animMotion origin="layout" path="M -0.03064 2.68271E-6 L 2.99464E-6 2.68271E-6 " pathEditMode="relative" rAng="0" ptsTypes="AA">
                                      <p:cBhvr>
                                        <p:cTn id="24" dur="500" fill="hold"/>
                                        <p:tgtEl>
                                          <p:spTgt spid="10"/>
                                        </p:tgtEl>
                                        <p:attrNameLst>
                                          <p:attrName>ppt_x</p:attrName>
                                          <p:attrName>ppt_y</p:attrName>
                                        </p:attrNameLst>
                                      </p:cBhvr>
                                      <p:rCtr x="1532" y="0"/>
                                    </p:animMotion>
                                  </p:childTnLst>
                                </p:cTn>
                              </p:par>
                              <p:par>
                                <p:cTn id="25" presetID="10"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63" presetClass="path" presetSubtype="0" accel="50000" decel="50000" fill="hold" nodeType="withEffect">
                                  <p:stCondLst>
                                    <p:cond delay="500"/>
                                  </p:stCondLst>
                                  <p:childTnLst>
                                    <p:animMotion origin="layout" path="M -0.03064 1.52973E-6 L 2.99464E-6 1.52973E-6 " pathEditMode="relative" rAng="0" ptsTypes="AA">
                                      <p:cBhvr>
                                        <p:cTn id="29" dur="500" fill="hold"/>
                                        <p:tgtEl>
                                          <p:spTgt spid="11"/>
                                        </p:tgtEl>
                                        <p:attrNameLst>
                                          <p:attrName>ppt_x</p:attrName>
                                          <p:attrName>ppt_y</p:attrName>
                                        </p:attrNameLst>
                                      </p:cBhvr>
                                      <p:rCtr x="1532" y="0"/>
                                    </p:animMotion>
                                  </p:childTnLst>
                                </p:cTn>
                              </p:par>
                              <p:par>
                                <p:cTn id="30" presetID="10" presetClass="entr" presetSubtype="0" fill="hold" nodeType="withEffect">
                                  <p:stCondLst>
                                    <p:cond delay="7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63" presetClass="path" presetSubtype="0" accel="50000" decel="50000" fill="hold" nodeType="withEffect">
                                  <p:stCondLst>
                                    <p:cond delay="750"/>
                                  </p:stCondLst>
                                  <p:childTnLst>
                                    <p:animMotion origin="layout" path="M -0.03064 3.76759E-7 L 2.99464E-6 3.76759E-7 " pathEditMode="relative" rAng="0" ptsTypes="AA">
                                      <p:cBhvr>
                                        <p:cTn id="34" dur="500" fill="hold"/>
                                        <p:tgtEl>
                                          <p:spTgt spid="12"/>
                                        </p:tgtEl>
                                        <p:attrNameLst>
                                          <p:attrName>ppt_x</p:attrName>
                                          <p:attrName>ppt_y</p:attrName>
                                        </p:attrNameLst>
                                      </p:cBhvr>
                                      <p:rCtr x="1532" y="0"/>
                                    </p:animMotion>
                                  </p:childTnLst>
                                </p:cTn>
                              </p:par>
                              <p:par>
                                <p:cTn id="35" presetID="10" presetClass="entr" presetSubtype="0" fill="hold" nodeType="withEffect">
                                  <p:stCondLst>
                                    <p:cond delay="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46843" cy="1602475"/>
            <a:chOff x="3186958" y="3107652"/>
            <a:chExt cx="1328156" cy="160247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2319" cy="11541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Poussez</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des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données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directement</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dans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Power BI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depuis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une</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application.</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Ajoutez</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Power BI à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vos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workflows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d’applications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Développez</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une</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connexion</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en</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temps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réel</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depuis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vos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sources de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données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applications,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objets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connectés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etc</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EDC30D"/>
              </a:solidFill>
              <a:effectLst/>
              <a:uLnTx/>
              <a:uFillTx/>
              <a:latin typeface="Segoe UI"/>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EDC30D"/>
                  </a:solidFill>
                  <a:effectLst/>
                  <a:uLnTx/>
                  <a:uFillTx/>
                  <a:latin typeface="Segoe UI"/>
                  <a:ea typeface="+mn-ea"/>
                  <a:cs typeface="+mn-cs"/>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EDC30D"/>
                  </a:solidFill>
                  <a:effectLst/>
                  <a:uLnTx/>
                  <a:uFillTx/>
                  <a:latin typeface="Segoe UI"/>
                  <a:ea typeface="+mn-ea"/>
                  <a:cs typeface="+mn-cs"/>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“name”:[string],</a:t>
              </a:r>
              <a:br>
                <a:rPr kumimoji="0" lang="en-US" sz="1400" b="0" i="0" u="none" strike="noStrike" kern="1200" cap="none" spc="0" normalizeH="0" baseline="0" noProof="0" dirty="0">
                  <a:ln>
                    <a:noFill/>
                  </a:ln>
                  <a:solidFill>
                    <a:srgbClr val="EDC30D"/>
                  </a:solidFill>
                  <a:effectLst/>
                  <a:uLnTx/>
                  <a:uFillTx/>
                  <a:latin typeface="Segoe UI"/>
                  <a:ea typeface="+mn-ea"/>
                  <a:cs typeface="+mn-cs"/>
                </a:rPr>
              </a:br>
              <a:r>
                <a:rPr kumimoji="0" lang="en-US" sz="1400" b="0" i="0" u="none" strike="noStrike" kern="1200" cap="none" spc="0" normalizeH="0" baseline="0" noProof="0" dirty="0">
                  <a:ln>
                    <a:noFill/>
                  </a:ln>
                  <a:solidFill>
                    <a:srgbClr val="EDC30D"/>
                  </a:solidFill>
                  <a:effectLst/>
                  <a:uLnTx/>
                  <a:uFillTx/>
                  <a:latin typeface="Segoe UI"/>
                  <a:ea typeface="+mn-ea"/>
                  <a:cs typeface="+mn-cs"/>
                </a:rPr>
                <a:t>“columns”:[String]</a:t>
              </a:r>
              <a:br>
                <a:rPr kumimoji="0" lang="en-US" sz="1400" b="0" i="0" u="none" strike="noStrike" kern="1200" cap="none" spc="0" normalizeH="0" baseline="0" noProof="0" dirty="0">
                  <a:ln>
                    <a:noFill/>
                  </a:ln>
                  <a:solidFill>
                    <a:srgbClr val="EDC30D"/>
                  </a:solidFill>
                  <a:effectLst/>
                  <a:uLnTx/>
                  <a:uFillTx/>
                  <a:latin typeface="Segoe UI"/>
                  <a:ea typeface="+mn-ea"/>
                  <a:cs typeface="+mn-cs"/>
                </a:rPr>
              </a:br>
              <a:r>
                <a:rPr kumimoji="0" lang="en-US" sz="1400" b="0" i="0" u="none" strike="noStrike" kern="1200" cap="none" spc="0" normalizeH="0" baseline="0" noProof="0" dirty="0">
                  <a:ln>
                    <a:noFill/>
                  </a:ln>
                  <a:solidFill>
                    <a:srgbClr val="EDC30D"/>
                  </a:solidFill>
                  <a:effectLst/>
                  <a:uLnTx/>
                  <a:uFillTx/>
                  <a:latin typeface="Segoe UI"/>
                  <a:ea typeface="+mn-ea"/>
                  <a:cs typeface="+mn-cs"/>
                </a:rPr>
                <a:t>“</a:t>
              </a:r>
              <a:r>
                <a:rPr kumimoji="0" lang="en-US" sz="1400" b="0" i="0" u="none" strike="noStrike" kern="1200" cap="none" spc="0" normalizeH="0" baseline="0" noProof="0" dirty="0" err="1">
                  <a:ln>
                    <a:noFill/>
                  </a:ln>
                  <a:solidFill>
                    <a:srgbClr val="EDC30D"/>
                  </a:solidFill>
                  <a:effectLst/>
                  <a:uLnTx/>
                  <a:uFillTx/>
                  <a:latin typeface="Segoe UI"/>
                  <a:ea typeface="+mn-ea"/>
                  <a:cs typeface="+mn-cs"/>
                </a:rPr>
                <a:t>daType</a:t>
              </a:r>
              <a:r>
                <a:rPr kumimoji="0" lang="en-US" sz="1400" b="0" i="0" u="none" strike="noStrike" kern="1200" cap="none" spc="0" normalizeH="0" baseline="0" noProof="0" dirty="0">
                  <a:ln>
                    <a:noFill/>
                  </a:ln>
                  <a:solidFill>
                    <a:srgbClr val="EDC30D"/>
                  </a:solidFill>
                  <a:effectLst/>
                  <a:uLnTx/>
                  <a:uFillTx/>
                  <a:latin typeface="Segoe UI"/>
                  <a:ea typeface="+mn-ea"/>
                  <a:cs typeface="+mn-cs"/>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a:t>
            </a:r>
            <a:r>
              <a:rPr kumimoji="0" lang="en-US" sz="1400" b="0" i="0" u="none" strike="noStrike" kern="1200" cap="none" spc="0" normalizeH="0" baseline="0" noProof="0" dirty="0" err="1">
                <a:ln>
                  <a:noFill/>
                </a:ln>
                <a:solidFill>
                  <a:srgbClr val="EDC30D"/>
                </a:solidFill>
                <a:effectLst/>
                <a:uLnTx/>
                <a:uFillTx/>
                <a:latin typeface="Segoe UI"/>
                <a:ea typeface="+mn-ea"/>
                <a:cs typeface="+mn-cs"/>
              </a:rPr>
              <a:t>dataType</a:t>
            </a:r>
            <a:r>
              <a:rPr kumimoji="0" lang="en-US" sz="1400" b="0" i="0" u="none" strike="noStrike" kern="1200" cap="none" spc="0" normalizeH="0" baseline="0" noProof="0" dirty="0">
                <a:ln>
                  <a:noFill/>
                </a:ln>
                <a:solidFill>
                  <a:srgbClr val="EDC30D"/>
                </a:solidFill>
                <a:effectLst/>
                <a:uLnTx/>
                <a:uFillTx/>
                <a:latin typeface="Segoe UI"/>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Segoe UI"/>
                <a:ea typeface="+mn-ea"/>
                <a:cs typeface="+mn-cs"/>
              </a:rPr>
              <a:t>            },</a:t>
            </a: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Isosceles Triangle 372"/>
          <p:cNvSpPr/>
          <p:nvPr/>
        </p:nvSpPr>
        <p:spPr bwMode="auto">
          <a:xfrm rot="5400000">
            <a:off x="3801627" y="4187811"/>
            <a:ext cx="1603085"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lang="en-US" sz="5097" dirty="0" err="1">
                <a:solidFill>
                  <a:srgbClr val="F2C812"/>
                </a:solidFill>
                <a:ea typeface="+mj-ea"/>
                <a:cs typeface="+mj-cs"/>
              </a:rPr>
              <a:t>Développements</a:t>
            </a:r>
            <a:r>
              <a:rPr lang="en-US" sz="5097" dirty="0">
                <a:solidFill>
                  <a:srgbClr val="F2C812"/>
                </a:solidFill>
                <a:ea typeface="+mj-ea"/>
                <a:cs typeface="+mj-cs"/>
              </a:rPr>
              <a:t> </a:t>
            </a:r>
            <a:r>
              <a:rPr lang="en-US" sz="5097" dirty="0" err="1">
                <a:solidFill>
                  <a:srgbClr val="F2C812"/>
                </a:solidFill>
                <a:ea typeface="+mj-ea"/>
                <a:cs typeface="+mj-cs"/>
              </a:rPr>
              <a:t>spécifiques</a:t>
            </a:r>
            <a:endParaRPr lang="en-IN" sz="5097" dirty="0">
              <a:solidFill>
                <a:srgbClr val="F2C812"/>
              </a:solidFill>
              <a:ea typeface="+mj-ea"/>
              <a:cs typeface="+mj-cs"/>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Segoe UI Semibold" panose="020B0702040204020203" pitchFamily="34" charset="0"/>
                  <a:ea typeface="Segoe UI" pitchFamily="34" charset="0"/>
                  <a:cs typeface="Segoe UI" pitchFamily="34" charset="0"/>
                </a:rPr>
                <a:t>Visuel</a:t>
              </a:r>
              <a:endPar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pitchFamily="34" charset="0"/>
              </a:endParaRP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Créez</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vos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Propres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a:t>
              </a:r>
              <a:r>
                <a:rPr kumimoji="0" lang="en-US" sz="1100" b="0" i="0" u="none" strike="noStrike" kern="1200" cap="none" spc="0" normalizeH="0" baseline="0" noProof="0" dirty="0" err="1">
                  <a:ln w="3175">
                    <a:noFill/>
                  </a:ln>
                  <a:gradFill>
                    <a:gsLst>
                      <a:gs pos="1250">
                        <a:srgbClr val="505050"/>
                      </a:gs>
                      <a:gs pos="99000">
                        <a:srgbClr val="505050"/>
                      </a:gs>
                    </a:gsLst>
                    <a:lin ang="5400000" scaled="0"/>
                  </a:gradFill>
                  <a:effectLst/>
                  <a:uLnTx/>
                  <a:uFillTx/>
                  <a:latin typeface="Segoe UI"/>
                  <a:ea typeface="+mn-ea"/>
                  <a:cs typeface="+mn-cs"/>
                </a:rPr>
                <a:t>visuels</a:t>
              </a:r>
              <a:r>
                <a:rPr kumimoji="0" lang="en-US" sz="1100" b="0" i="0" u="none" strike="noStrike" kern="1200" cap="none" spc="0" normalizeH="0" baseline="0" noProof="0" dirty="0">
                  <a:ln w="3175">
                    <a:noFill/>
                  </a:ln>
                  <a:gradFill>
                    <a:gsLst>
                      <a:gs pos="1250">
                        <a:srgbClr val="505050"/>
                      </a:gs>
                      <a:gs pos="99000">
                        <a:srgbClr val="505050"/>
                      </a:gs>
                    </a:gsLst>
                    <a:lin ang="5400000" scaled="0"/>
                  </a:gradFill>
                  <a:effectLst/>
                  <a:uLnTx/>
                  <a:uFillTx/>
                  <a:latin typeface="Segoe UI"/>
                  <a:ea typeface="+mn-ea"/>
                  <a:cs typeface="+mn-cs"/>
                </a:rPr>
                <a:t> pour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14343" y="-8888"/>
            <a:ext cx="2850524" cy="1458861"/>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2C812"/>
                </a:solidFill>
                <a:effectLst/>
                <a:uLnTx/>
                <a:uFillTx/>
                <a:latin typeface="Segoe UI Light"/>
                <a:ea typeface="+mn-ea"/>
                <a:cs typeface="+mn-cs"/>
              </a:rPr>
              <a:t>Power BI pour les </a:t>
            </a:r>
            <a:r>
              <a:rPr kumimoji="0" lang="en-US" sz="2800" b="1" i="0" u="none" strike="noStrike" kern="1200" cap="none" spc="0" normalizeH="0" baseline="0" noProof="0" dirty="0" err="1">
                <a:ln>
                  <a:noFill/>
                </a:ln>
                <a:solidFill>
                  <a:srgbClr val="F2C812"/>
                </a:solidFill>
                <a:effectLst/>
                <a:uLnTx/>
                <a:uFillTx/>
                <a:latin typeface="Segoe UI Light"/>
                <a:ea typeface="+mn-ea"/>
                <a:cs typeface="+mn-cs"/>
              </a:rPr>
              <a:t>developpeurs</a:t>
            </a:r>
            <a:endParaRPr kumimoji="0" lang="en-US" sz="2800" b="1" i="0" u="none" strike="noStrike" kern="1200" cap="none" spc="0" normalizeH="0" baseline="0" noProof="0" dirty="0">
              <a:ln>
                <a:noFill/>
              </a:ln>
              <a:solidFill>
                <a:srgbClr val="F2C812"/>
              </a:solidFill>
              <a:effectLst/>
              <a:uLnTx/>
              <a:uFillTx/>
              <a:latin typeface="Segoe UI Light"/>
              <a:ea typeface="+mn-ea"/>
              <a:cs typeface="+mn-cs"/>
            </a:endParaRPr>
          </a:p>
        </p:txBody>
      </p:sp>
      <p:sp>
        <p:nvSpPr>
          <p:cNvPr id="53" name="Rectangle 52"/>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365642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olidFill>
                  <a:schemeClr val="accent5"/>
                </a:solidFill>
              </a:rPr>
              <a:t>Gérer les groupes d’utilisateurs Active Directory</a:t>
            </a:r>
            <a:endParaRPr lang="en-US" dirty="0"/>
          </a:p>
        </p:txBody>
      </p:sp>
      <p:pic>
        <p:nvPicPr>
          <p:cNvPr id="3" name="Picture 2"/>
          <p:cNvPicPr>
            <a:picLocks noChangeAspect="1"/>
          </p:cNvPicPr>
          <p:nvPr/>
        </p:nvPicPr>
        <p:blipFill>
          <a:blip r:embed="rId3"/>
          <a:stretch>
            <a:fillRect/>
          </a:stretch>
        </p:blipFill>
        <p:spPr>
          <a:xfrm>
            <a:off x="1443037" y="2312397"/>
            <a:ext cx="9305925" cy="3905250"/>
          </a:xfrm>
          <a:prstGeom prst="rect">
            <a:avLst/>
          </a:prstGeom>
        </p:spPr>
      </p:pic>
      <p:sp>
        <p:nvSpPr>
          <p:cNvPr id="4" name="Rectangle 3"/>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Tree>
    <p:extLst>
      <p:ext uri="{BB962C8B-B14F-4D97-AF65-F5344CB8AC3E}">
        <p14:creationId xmlns:p14="http://schemas.microsoft.com/office/powerpoint/2010/main" val="327662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contenus / sources de données</a:t>
            </a:r>
            <a:endParaRPr lang="en-US" dirty="0"/>
          </a:p>
        </p:txBody>
      </p:sp>
      <p:sp>
        <p:nvSpPr>
          <p:cNvPr id="3" name="Rectangle 2"/>
          <p:cNvSpPr/>
          <p:nvPr/>
        </p:nvSpPr>
        <p:spPr>
          <a:xfrm>
            <a:off x="838200" y="2019156"/>
            <a:ext cx="10124661" cy="3970318"/>
          </a:xfrm>
          <a:prstGeom prst="rect">
            <a:avLst/>
          </a:prstGeom>
        </p:spPr>
        <p:txBody>
          <a:bodyPr wrap="square">
            <a:spAutoFit/>
          </a:bodyPr>
          <a:lstStyle/>
          <a:p>
            <a:r>
              <a:rPr lang="fr-FR" sz="2400" dirty="0">
                <a:latin typeface="Calibri" panose="020F0502020204030204" pitchFamily="34" charset="0"/>
              </a:rPr>
              <a:t>Le point le plus important correspond </a:t>
            </a:r>
            <a:r>
              <a:rPr lang="fr-FR" sz="2400" b="1" u="sng" dirty="0">
                <a:latin typeface="Calibri" panose="020F0502020204030204" pitchFamily="34" charset="0"/>
              </a:rPr>
              <a:t>au type de contenu que les utilisateurs peuvent consommer</a:t>
            </a:r>
            <a:r>
              <a:rPr lang="fr-FR" sz="2400" dirty="0">
                <a:latin typeface="Calibri" panose="020F0502020204030204" pitchFamily="34" charset="0"/>
              </a:rPr>
              <a:t>.</a:t>
            </a:r>
          </a:p>
          <a:p>
            <a:endParaRPr lang="fr-FR" sz="2400" dirty="0">
              <a:latin typeface="Calibri" panose="020F0502020204030204" pitchFamily="34" charset="0"/>
            </a:endParaRPr>
          </a:p>
          <a:p>
            <a:endParaRPr lang="fr-FR" sz="2400" dirty="0">
              <a:latin typeface="Calibri" panose="020F0502020204030204" pitchFamily="34" charset="0"/>
            </a:endParaRPr>
          </a:p>
          <a:p>
            <a:r>
              <a:rPr lang="fr-FR" sz="2400" dirty="0">
                <a:latin typeface="Calibri" panose="020F0502020204030204" pitchFamily="34" charset="0"/>
              </a:rPr>
              <a:t>Un utilisateur </a:t>
            </a:r>
            <a:r>
              <a:rPr lang="fr-FR" sz="2400" b="1" u="sng" dirty="0">
                <a:solidFill>
                  <a:schemeClr val="accent5"/>
                </a:solidFill>
                <a:latin typeface="Calibri" panose="020F0502020204030204" pitchFamily="34" charset="0"/>
              </a:rPr>
              <a:t>Power BI Pro </a:t>
            </a:r>
            <a:r>
              <a:rPr lang="fr-FR" sz="2400" dirty="0">
                <a:latin typeface="Calibri" panose="020F0502020204030204" pitchFamily="34" charset="0"/>
              </a:rPr>
              <a:t>peut consommer des </a:t>
            </a:r>
            <a:r>
              <a:rPr lang="fr-FR" sz="2400" dirty="0">
                <a:solidFill>
                  <a:schemeClr val="accent5"/>
                </a:solidFill>
                <a:latin typeface="Calibri" panose="020F0502020204030204" pitchFamily="34" charset="0"/>
              </a:rPr>
              <a:t>« </a:t>
            </a:r>
            <a:r>
              <a:rPr lang="fr-FR" sz="2400" b="1" dirty="0">
                <a:solidFill>
                  <a:schemeClr val="accent5"/>
                </a:solidFill>
                <a:latin typeface="Calibri" panose="020F0502020204030204" pitchFamily="34" charset="0"/>
              </a:rPr>
              <a:t>contenus</a:t>
            </a:r>
            <a:r>
              <a:rPr lang="fr-FR" sz="2400" dirty="0">
                <a:solidFill>
                  <a:schemeClr val="accent5"/>
                </a:solidFill>
                <a:latin typeface="Calibri" panose="020F0502020204030204" pitchFamily="34" charset="0"/>
              </a:rPr>
              <a:t> Power BI Pro » </a:t>
            </a:r>
            <a:r>
              <a:rPr lang="fr-FR" sz="2400" dirty="0">
                <a:latin typeface="Calibri" panose="020F0502020204030204" pitchFamily="34" charset="0"/>
              </a:rPr>
              <a:t>( se connecter à des sources de données Power BI Pro ). </a:t>
            </a:r>
          </a:p>
          <a:p>
            <a:endParaRPr lang="fr-FR" sz="2400" dirty="0">
              <a:latin typeface="Calibri" panose="020F0502020204030204" pitchFamily="34" charset="0"/>
            </a:endParaRPr>
          </a:p>
          <a:p>
            <a:r>
              <a:rPr lang="fr-FR" sz="2400" dirty="0">
                <a:latin typeface="Calibri" panose="020F0502020204030204" pitchFamily="34" charset="0"/>
              </a:rPr>
              <a:t>Un utilisateur </a:t>
            </a:r>
            <a:r>
              <a:rPr lang="fr-FR" sz="2400" b="1" u="sng" dirty="0">
                <a:solidFill>
                  <a:schemeClr val="accent4"/>
                </a:solidFill>
                <a:latin typeface="Calibri" panose="020F0502020204030204" pitchFamily="34" charset="0"/>
              </a:rPr>
              <a:t>Power BI Free</a:t>
            </a:r>
            <a:r>
              <a:rPr lang="fr-FR" sz="2400" b="1" dirty="0">
                <a:solidFill>
                  <a:schemeClr val="accent4"/>
                </a:solidFill>
                <a:latin typeface="Calibri" panose="020F0502020204030204" pitchFamily="34" charset="0"/>
              </a:rPr>
              <a:t>  </a:t>
            </a:r>
            <a:r>
              <a:rPr lang="fr-FR" sz="2400" b="1" u="sng" dirty="0">
                <a:latin typeface="Calibri" panose="020F0502020204030204" pitchFamily="34" charset="0"/>
              </a:rPr>
              <a:t>ne peut pas</a:t>
            </a:r>
            <a:r>
              <a:rPr lang="fr-FR" sz="2400" dirty="0">
                <a:latin typeface="Calibri" panose="020F0502020204030204" pitchFamily="34" charset="0"/>
              </a:rPr>
              <a:t> consommer des </a:t>
            </a:r>
            <a:r>
              <a:rPr lang="fr-FR" sz="2400" dirty="0">
                <a:solidFill>
                  <a:schemeClr val="accent5"/>
                </a:solidFill>
                <a:latin typeface="Calibri" panose="020F0502020204030204" pitchFamily="34" charset="0"/>
              </a:rPr>
              <a:t>« </a:t>
            </a:r>
            <a:r>
              <a:rPr lang="fr-FR" sz="2400" b="1" dirty="0">
                <a:solidFill>
                  <a:schemeClr val="accent5"/>
                </a:solidFill>
                <a:latin typeface="Calibri" panose="020F0502020204030204" pitchFamily="34" charset="0"/>
              </a:rPr>
              <a:t>contenus</a:t>
            </a:r>
            <a:r>
              <a:rPr lang="fr-FR" sz="2400" dirty="0">
                <a:solidFill>
                  <a:schemeClr val="accent5"/>
                </a:solidFill>
                <a:latin typeface="Calibri" panose="020F0502020204030204" pitchFamily="34" charset="0"/>
              </a:rPr>
              <a:t> Power BI Pro » </a:t>
            </a:r>
            <a:r>
              <a:rPr lang="fr-FR" sz="2400" dirty="0">
                <a:latin typeface="Calibri" panose="020F0502020204030204" pitchFamily="34" charset="0"/>
              </a:rPr>
              <a:t>( se connecter à des sources de données Power BI Pro ). </a:t>
            </a:r>
          </a:p>
          <a:p>
            <a:endParaRPr lang="fr-FR" dirty="0">
              <a:latin typeface="Calibri" panose="020F0502020204030204" pitchFamily="34" charset="0"/>
            </a:endParaRPr>
          </a:p>
          <a:p>
            <a:endParaRPr lang="fr-FR" dirty="0">
              <a:latin typeface="Calibri" panose="020F0502020204030204" pitchFamily="34" charset="0"/>
            </a:endParaRPr>
          </a:p>
        </p:txBody>
      </p:sp>
    </p:spTree>
    <p:extLst>
      <p:ext uri="{BB962C8B-B14F-4D97-AF65-F5344CB8AC3E}">
        <p14:creationId xmlns:p14="http://schemas.microsoft.com/office/powerpoint/2010/main" val="57325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2000" dirty="0">
                <a:latin typeface="Calibri" panose="020F0502020204030204" pitchFamily="34" charset="0"/>
              </a:rPr>
              <a:t>Un </a:t>
            </a:r>
            <a:r>
              <a:rPr lang="fr-FR" sz="2000" dirty="0">
                <a:solidFill>
                  <a:schemeClr val="accent5"/>
                </a:solidFill>
                <a:latin typeface="Calibri" panose="020F0502020204030204" pitchFamily="34" charset="0"/>
              </a:rPr>
              <a:t>«</a:t>
            </a:r>
            <a:r>
              <a:rPr lang="fr-FR" sz="2000">
                <a:solidFill>
                  <a:schemeClr val="accent5"/>
                </a:solidFill>
                <a:latin typeface="Calibri" panose="020F0502020204030204" pitchFamily="34" charset="0"/>
              </a:rPr>
              <a:t> </a:t>
            </a:r>
            <a:r>
              <a:rPr lang="fr-FR" sz="2000" b="1">
                <a:solidFill>
                  <a:schemeClr val="accent5"/>
                </a:solidFill>
                <a:latin typeface="Calibri" panose="020F0502020204030204" pitchFamily="34" charset="0"/>
              </a:rPr>
              <a:t>contenu</a:t>
            </a:r>
            <a:r>
              <a:rPr lang="fr-FR" sz="2000">
                <a:solidFill>
                  <a:schemeClr val="accent5"/>
                </a:solidFill>
                <a:latin typeface="Calibri" panose="020F0502020204030204" pitchFamily="34" charset="0"/>
              </a:rPr>
              <a:t> </a:t>
            </a:r>
            <a:r>
              <a:rPr lang="fr-FR" sz="2000" dirty="0">
                <a:solidFill>
                  <a:schemeClr val="accent5"/>
                </a:solidFill>
                <a:latin typeface="Calibri" panose="020F0502020204030204" pitchFamily="34" charset="0"/>
              </a:rPr>
              <a:t>Power BI Pro » </a:t>
            </a:r>
            <a:r>
              <a:rPr lang="fr-FR" sz="2000" dirty="0">
                <a:latin typeface="Calibri" panose="020F0502020204030204" pitchFamily="34" charset="0"/>
              </a:rPr>
              <a:t>est un tableau de bord, ou un rapport ou un jeu de données </a:t>
            </a:r>
            <a:r>
              <a:rPr lang="fr-FR" sz="2000" b="1" dirty="0">
                <a:latin typeface="Calibri" panose="020F0502020204030204" pitchFamily="34" charset="0"/>
              </a:rPr>
              <a:t>qui utilise une connexion ou une autre fonctionnalité</a:t>
            </a:r>
            <a:r>
              <a:rPr lang="fr-FR" sz="2000" dirty="0">
                <a:latin typeface="Calibri" panose="020F0502020204030204" pitchFamily="34" charset="0"/>
              </a:rPr>
              <a:t> (par exemple l’actualisation toutes les heures) </a:t>
            </a:r>
            <a:r>
              <a:rPr lang="fr-FR" sz="2000" b="1" dirty="0">
                <a:latin typeface="Calibri" panose="020F0502020204030204" pitchFamily="34" charset="0"/>
              </a:rPr>
              <a:t>qui ne peut être consommée qu'avec une licence </a:t>
            </a:r>
            <a:r>
              <a:rPr lang="fr-FR" sz="2000" b="1" dirty="0">
                <a:solidFill>
                  <a:schemeClr val="accent5"/>
                </a:solidFill>
                <a:latin typeface="Calibri" panose="020F0502020204030204" pitchFamily="34" charset="0"/>
              </a:rPr>
              <a:t>Power BI Pro</a:t>
            </a:r>
            <a:r>
              <a:rPr lang="fr-FR" sz="2000" dirty="0">
                <a:latin typeface="Calibri" panose="020F0502020204030204" pitchFamily="34" charset="0"/>
              </a:rPr>
              <a:t>.</a:t>
            </a:r>
            <a:br>
              <a:rPr lang="fr-FR" sz="2000" dirty="0">
                <a:latin typeface="Calibri" panose="020F0502020204030204" pitchFamily="34" charset="0"/>
              </a:rPr>
            </a:br>
            <a:endParaRPr lang="en-US" sz="2000" dirty="0"/>
          </a:p>
        </p:txBody>
      </p:sp>
      <p:sp>
        <p:nvSpPr>
          <p:cNvPr id="7" name="Rectangle 6"/>
          <p:cNvSpPr/>
          <p:nvPr/>
        </p:nvSpPr>
        <p:spPr>
          <a:xfrm>
            <a:off x="655430" y="1502688"/>
            <a:ext cx="10591800" cy="4616648"/>
          </a:xfrm>
          <a:prstGeom prst="rect">
            <a:avLst/>
          </a:prstGeom>
        </p:spPr>
        <p:txBody>
          <a:bodyPr wrap="square">
            <a:spAutoFit/>
          </a:bodyPr>
          <a:lstStyle/>
          <a:p>
            <a:r>
              <a:rPr lang="fr-FR" dirty="0">
                <a:latin typeface="Calibri" panose="020F0502020204030204" pitchFamily="34" charset="0"/>
              </a:rPr>
              <a:t> </a:t>
            </a:r>
          </a:p>
          <a:p>
            <a:r>
              <a:rPr lang="fr-FR" b="1" u="sng" dirty="0">
                <a:latin typeface="Calibri" panose="020F0502020204030204" pitchFamily="34" charset="0"/>
              </a:rPr>
              <a:t>Si votre contenu comprend l’un des éléments suivants, il s’agit de </a:t>
            </a:r>
            <a:r>
              <a:rPr lang="fr-FR" u="sng" dirty="0">
                <a:solidFill>
                  <a:schemeClr val="accent5"/>
                </a:solidFill>
                <a:latin typeface="Calibri" panose="020F0502020204030204" pitchFamily="34" charset="0"/>
              </a:rPr>
              <a:t>« </a:t>
            </a:r>
            <a:r>
              <a:rPr lang="fr-FR" b="1" u="sng" dirty="0">
                <a:solidFill>
                  <a:schemeClr val="accent5"/>
                </a:solidFill>
                <a:latin typeface="Calibri" panose="020F0502020204030204" pitchFamily="34" charset="0"/>
              </a:rPr>
              <a:t>contenus</a:t>
            </a:r>
            <a:r>
              <a:rPr lang="fr-FR" u="sng" dirty="0">
                <a:solidFill>
                  <a:schemeClr val="accent5"/>
                </a:solidFill>
                <a:latin typeface="Calibri" panose="020F0502020204030204" pitchFamily="34" charset="0"/>
              </a:rPr>
              <a:t> Power BI Pro » </a:t>
            </a:r>
            <a:r>
              <a:rPr lang="fr-FR" b="1" u="sng" dirty="0">
                <a:latin typeface="Calibri" panose="020F0502020204030204" pitchFamily="34" charset="0"/>
              </a:rPr>
              <a:t>:</a:t>
            </a:r>
            <a:endParaRPr lang="fr-FR" dirty="0">
              <a:latin typeface="Calibri" panose="020F0502020204030204" pitchFamily="34" charset="0"/>
            </a:endParaRPr>
          </a:p>
          <a:p>
            <a:r>
              <a:rPr lang="fr-FR" dirty="0">
                <a:latin typeface="Calibri" panose="020F0502020204030204" pitchFamily="34" charset="0"/>
              </a:rPr>
              <a:t> </a:t>
            </a:r>
          </a:p>
          <a:p>
            <a:pPr marL="285750" indent="-285750">
              <a:buFont typeface="Arial" panose="020B0604020202020204" pitchFamily="34" charset="0"/>
              <a:buChar char="•"/>
            </a:pPr>
            <a:r>
              <a:rPr lang="fr-FR" dirty="0">
                <a:latin typeface="Calibri" panose="020F0502020204030204" pitchFamily="34" charset="0"/>
              </a:rPr>
              <a:t> Données provenant d'une source de donnée à laquelle Power BI est connectée </a:t>
            </a:r>
            <a:r>
              <a:rPr lang="fr-FR" b="1" dirty="0">
                <a:latin typeface="Calibri" panose="020F0502020204030204" pitchFamily="34" charset="0"/>
              </a:rPr>
              <a:t>en directe</a:t>
            </a:r>
            <a:r>
              <a:rPr lang="fr-FR" dirty="0">
                <a:latin typeface="Calibri" panose="020F0502020204030204" pitchFamily="34" charset="0"/>
              </a:rPr>
              <a:t> ( fonctionnalité </a:t>
            </a:r>
            <a:r>
              <a:rPr lang="fr-FR" b="1" dirty="0">
                <a:latin typeface="Calibri" panose="020F0502020204030204" pitchFamily="34" charset="0"/>
              </a:rPr>
              <a:t>DIRECT QUERY</a:t>
            </a:r>
            <a:r>
              <a:rPr lang="fr-FR" dirty="0">
                <a:latin typeface="Calibri" panose="020F0502020204030204" pitchFamily="34" charset="0"/>
              </a:rPr>
              <a:t>) : </a:t>
            </a:r>
            <a:r>
              <a:rPr lang="fr-FR" dirty="0">
                <a:latin typeface="Calibri" panose="020F0502020204030204" pitchFamily="34" charset="0"/>
                <a:hlinkClick r:id="rId2"/>
              </a:rPr>
              <a:t>https://powerbi.microsoft.com/fr-fr/documentation/powerbi-desktop-use-directquery/</a:t>
            </a:r>
            <a:endParaRPr lang="fr-FR" dirty="0">
              <a:latin typeface="Calibri" panose="020F0502020204030204" pitchFamily="34" charset="0"/>
            </a:endParaRPr>
          </a:p>
          <a:p>
            <a:pPr marL="285750" indent="-285750">
              <a:buFont typeface="Arial" panose="020B0604020202020204" pitchFamily="34" charset="0"/>
              <a:buChar char="•"/>
            </a:pPr>
            <a:endParaRPr lang="fr-FR" dirty="0">
              <a:latin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rPr>
              <a:t>Données provenant d’un </a:t>
            </a:r>
            <a:r>
              <a:rPr lang="fr-FR" dirty="0">
                <a:latin typeface="Calibri" panose="020F0502020204030204" pitchFamily="34" charset="0"/>
                <a:hlinkClick r:id="rId3"/>
              </a:rPr>
              <a:t>jeu de données qui actualise plus d’une fois par jour</a:t>
            </a:r>
            <a:r>
              <a:rPr lang="fr-FR" dirty="0">
                <a:latin typeface="Calibri" panose="020F0502020204030204" pitchFamily="34" charset="0"/>
              </a:rPr>
              <a:t>.</a:t>
            </a:r>
          </a:p>
          <a:p>
            <a:pPr marL="342900" fontAlgn="ctr">
              <a:buFont typeface="Arial" panose="020B0604020202020204" pitchFamily="34" charset="0"/>
              <a:buChar char="•"/>
            </a:pPr>
            <a:endParaRPr lang="fr-FR" dirty="0">
              <a:latin typeface="Calibri" panose="020F0502020204030204" pitchFamily="34" charset="0"/>
            </a:endParaRPr>
          </a:p>
          <a:p>
            <a:pPr marL="285750" indent="-285750" fontAlgn="ctr">
              <a:buFont typeface="Arial" panose="020B0604020202020204" pitchFamily="34" charset="0"/>
              <a:buChar char="•"/>
            </a:pPr>
            <a:r>
              <a:rPr lang="fr-FR" dirty="0"/>
              <a:t>Données provenant d’un jeu de données qui se connecte à des données locale à l’aide de Power BI </a:t>
            </a:r>
            <a:r>
              <a:rPr lang="fr-FR" dirty="0" err="1">
                <a:hlinkClick r:id="rId4"/>
              </a:rPr>
              <a:t>Personal</a:t>
            </a:r>
            <a:r>
              <a:rPr lang="fr-FR" dirty="0">
                <a:hlinkClick r:id="rId4"/>
              </a:rPr>
              <a:t> Gateway</a:t>
            </a:r>
            <a:r>
              <a:rPr lang="fr-FR" dirty="0"/>
              <a:t> ou de la </a:t>
            </a:r>
            <a:r>
              <a:rPr lang="fr-FR" dirty="0">
                <a:hlinkClick r:id="rId5"/>
              </a:rPr>
              <a:t>passerelle de gestion des données</a:t>
            </a:r>
            <a:r>
              <a:rPr lang="fr-FR" dirty="0"/>
              <a:t> Power BI.</a:t>
            </a:r>
          </a:p>
          <a:p>
            <a:r>
              <a:rPr lang="fr-FR" dirty="0"/>
              <a:t> </a:t>
            </a:r>
          </a:p>
          <a:p>
            <a:pPr marL="285750" indent="-285750" fontAlgn="ctr">
              <a:buFont typeface="Arial" panose="020B0604020202020204" pitchFamily="34" charset="0"/>
              <a:buChar char="•"/>
            </a:pPr>
            <a:r>
              <a:rPr lang="fr-FR" dirty="0"/>
              <a:t>Un tableau de bord ou un rapport qui est installé à partir d’un </a:t>
            </a:r>
            <a:r>
              <a:rPr lang="fr-FR" dirty="0">
                <a:hlinkClick r:id="rId6"/>
              </a:rPr>
              <a:t>pack de contenu d’organisation</a:t>
            </a:r>
            <a:r>
              <a:rPr lang="fr-FR" dirty="0"/>
              <a:t>.</a:t>
            </a:r>
          </a:p>
          <a:p>
            <a:r>
              <a:rPr lang="fr-FR" dirty="0"/>
              <a:t> </a:t>
            </a:r>
          </a:p>
          <a:p>
            <a:pPr marL="285750" indent="-285750" fontAlgn="ctr">
              <a:buFont typeface="Arial" panose="020B0604020202020204" pitchFamily="34" charset="0"/>
              <a:buChar char="•"/>
            </a:pPr>
            <a:r>
              <a:rPr lang="fr-FR" dirty="0"/>
              <a:t>Un tableau de bord, un rapport ou un jeu de données qui est contenu dans un </a:t>
            </a:r>
            <a:r>
              <a:rPr lang="fr-FR" dirty="0">
                <a:hlinkClick r:id="rId7"/>
              </a:rPr>
              <a:t>espace de travail de groupe</a:t>
            </a:r>
            <a:r>
              <a:rPr lang="fr-FR" dirty="0"/>
              <a:t>.</a:t>
            </a:r>
          </a:p>
          <a:p>
            <a:r>
              <a:rPr lang="fr-FR" dirty="0"/>
              <a:t> </a:t>
            </a:r>
          </a:p>
          <a:p>
            <a:pPr marL="285750" indent="-285750" fontAlgn="ctr">
              <a:buFont typeface="Arial" panose="020B0604020202020204" pitchFamily="34" charset="0"/>
              <a:buChar char="•"/>
            </a:pPr>
            <a:r>
              <a:rPr lang="fr-FR" dirty="0"/>
              <a:t>Un tableau de bord qui contient des données diffusées en continu à un débit supérieur 10 000 lignes/heure.</a:t>
            </a:r>
            <a:endParaRPr lang="fr-FR" dirty="0">
              <a:latin typeface="Calibri" panose="020F0502020204030204" pitchFamily="34" charset="0"/>
            </a:endParaRPr>
          </a:p>
        </p:txBody>
      </p:sp>
      <p:sp>
        <p:nvSpPr>
          <p:cNvPr id="11" name="Rectangle 10"/>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Tree>
    <p:extLst>
      <p:ext uri="{BB962C8B-B14F-4D97-AF65-F5344CB8AC3E}">
        <p14:creationId xmlns:p14="http://schemas.microsoft.com/office/powerpoint/2010/main" val="360645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84225"/>
            <a:ext cx="10515600" cy="1325563"/>
          </a:xfrm>
        </p:spPr>
        <p:txBody>
          <a:bodyPr>
            <a:noAutofit/>
          </a:bodyPr>
          <a:lstStyle/>
          <a:p>
            <a:r>
              <a:rPr lang="fr-FR" sz="2000" b="1" dirty="0">
                <a:latin typeface="Calibri" panose="020F0502020204030204" pitchFamily="34" charset="0"/>
              </a:rPr>
              <a:t>À l’inverse, si votre contenu contient seulement les éléments suivants, il sera consommable par les utilisateurs de Power BI gratuit et Pro :</a:t>
            </a:r>
            <a:br>
              <a:rPr lang="fr-FR" sz="2800" dirty="0">
                <a:latin typeface="Calibri" panose="020F0502020204030204" pitchFamily="34" charset="0"/>
              </a:rPr>
            </a:br>
            <a:endParaRPr lang="en-US" sz="2800" dirty="0"/>
          </a:p>
        </p:txBody>
      </p:sp>
      <p:sp>
        <p:nvSpPr>
          <p:cNvPr id="3" name="Rectangle 2"/>
          <p:cNvSpPr/>
          <p:nvPr/>
        </p:nvSpPr>
        <p:spPr>
          <a:xfrm>
            <a:off x="609600" y="2282442"/>
            <a:ext cx="10477500" cy="2308324"/>
          </a:xfrm>
          <a:prstGeom prst="rect">
            <a:avLst/>
          </a:prstGeom>
        </p:spPr>
        <p:txBody>
          <a:bodyPr wrap="square">
            <a:spAutoFit/>
          </a:bodyPr>
          <a:lstStyle/>
          <a:p>
            <a:r>
              <a:rPr lang="fr-FR" dirty="0">
                <a:latin typeface="Calibri" panose="020F0502020204030204" pitchFamily="34" charset="0"/>
              </a:rPr>
              <a:t> </a:t>
            </a:r>
            <a:r>
              <a:rPr lang="fr-FR" b="1" u="sng" dirty="0">
                <a:latin typeface="Calibri" panose="020F0502020204030204" pitchFamily="34" charset="0"/>
              </a:rPr>
              <a:t>Si votre contenu comprend l’un des éléments suivants, il s’agit d’un </a:t>
            </a:r>
            <a:r>
              <a:rPr lang="fr-FR" u="sng" dirty="0">
                <a:solidFill>
                  <a:schemeClr val="accent4"/>
                </a:solidFill>
                <a:latin typeface="Calibri" panose="020F0502020204030204" pitchFamily="34" charset="0"/>
              </a:rPr>
              <a:t>« </a:t>
            </a:r>
            <a:r>
              <a:rPr lang="fr-FR" b="1" u="sng" dirty="0">
                <a:solidFill>
                  <a:schemeClr val="accent4"/>
                </a:solidFill>
                <a:latin typeface="Calibri" panose="020F0502020204030204" pitchFamily="34" charset="0"/>
              </a:rPr>
              <a:t>contenus Power BI FREE </a:t>
            </a:r>
            <a:r>
              <a:rPr lang="fr-FR" u="sng" dirty="0">
                <a:solidFill>
                  <a:schemeClr val="accent4"/>
                </a:solidFill>
                <a:latin typeface="Calibri" panose="020F0502020204030204" pitchFamily="34" charset="0"/>
              </a:rPr>
              <a:t>»</a:t>
            </a:r>
            <a:r>
              <a:rPr lang="fr-FR" u="sng" dirty="0">
                <a:latin typeface="Calibri" panose="020F0502020204030204" pitchFamily="34" charset="0"/>
              </a:rPr>
              <a:t> :</a:t>
            </a:r>
            <a:endParaRPr lang="fr-FR" dirty="0">
              <a:latin typeface="Calibri" panose="020F0502020204030204" pitchFamily="34" charset="0"/>
            </a:endParaRPr>
          </a:p>
          <a:p>
            <a:endParaRPr lang="fr-FR" dirty="0">
              <a:latin typeface="Calibri" panose="020F0502020204030204" pitchFamily="34" charset="0"/>
            </a:endParaRPr>
          </a:p>
          <a:p>
            <a:pPr marL="342900" fontAlgn="ctr">
              <a:buFont typeface="Arial" panose="020B0604020202020204" pitchFamily="34" charset="0"/>
              <a:buChar char="•"/>
            </a:pPr>
            <a:r>
              <a:rPr lang="fr-FR" dirty="0">
                <a:latin typeface="Calibri" panose="020F0502020204030204" pitchFamily="34" charset="0"/>
              </a:rPr>
              <a:t> Un tableau de bord ou un rapport connecté à des packs de contenu pour des services (par exemple Dynamics CRM, </a:t>
            </a:r>
            <a:r>
              <a:rPr lang="fr-FR" dirty="0" err="1">
                <a:latin typeface="Calibri" panose="020F0502020204030204" pitchFamily="34" charset="0"/>
              </a:rPr>
              <a:t>Salesforce</a:t>
            </a:r>
            <a:r>
              <a:rPr lang="fr-FR" dirty="0">
                <a:latin typeface="Calibri" panose="020F0502020204030204" pitchFamily="34" charset="0"/>
              </a:rPr>
              <a:t> et Google </a:t>
            </a:r>
            <a:r>
              <a:rPr lang="fr-FR" dirty="0" err="1">
                <a:latin typeface="Calibri" panose="020F0502020204030204" pitchFamily="34" charset="0"/>
              </a:rPr>
              <a:t>Analytics</a:t>
            </a:r>
            <a:r>
              <a:rPr lang="fr-FR" dirty="0">
                <a:latin typeface="Calibri" panose="020F0502020204030204" pitchFamily="34" charset="0"/>
              </a:rPr>
              <a:t>).</a:t>
            </a:r>
          </a:p>
          <a:p>
            <a:pPr marL="342900" marR="0">
              <a:spcBef>
                <a:spcPts val="0"/>
              </a:spcBef>
              <a:spcAft>
                <a:spcPts val="0"/>
              </a:spcAft>
            </a:pPr>
            <a:r>
              <a:rPr lang="fr-FR" dirty="0">
                <a:latin typeface="Calibri" panose="020F0502020204030204" pitchFamily="34" charset="0"/>
              </a:rPr>
              <a:t> </a:t>
            </a:r>
          </a:p>
          <a:p>
            <a:pPr marL="342900" fontAlgn="ctr">
              <a:buFont typeface="Arial" panose="020B0604020202020204" pitchFamily="34" charset="0"/>
              <a:buChar char="•"/>
            </a:pPr>
            <a:r>
              <a:rPr lang="fr-FR" dirty="0">
                <a:latin typeface="Calibri" panose="020F0502020204030204" pitchFamily="34" charset="0"/>
              </a:rPr>
              <a:t> Un tableau de bord ou un rapport avec des données importées depuis des fichiers, comme des feuilles de calcul Excel, Power BI Desktop et CSV.</a:t>
            </a:r>
          </a:p>
          <a:p>
            <a:pPr marL="342900" marR="0">
              <a:spcBef>
                <a:spcPts val="0"/>
              </a:spcBef>
              <a:spcAft>
                <a:spcPts val="0"/>
              </a:spcAft>
            </a:pPr>
            <a:r>
              <a:rPr lang="fr-FR" dirty="0">
                <a:latin typeface="Calibri" panose="020F0502020204030204" pitchFamily="34" charset="0"/>
              </a:rPr>
              <a:t> </a:t>
            </a:r>
          </a:p>
        </p:txBody>
      </p:sp>
      <p:sp>
        <p:nvSpPr>
          <p:cNvPr id="4" name="Rectangle 3"/>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293908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 y="0"/>
            <a:ext cx="10515600" cy="1325563"/>
          </a:xfrm>
        </p:spPr>
        <p:txBody>
          <a:bodyPr/>
          <a:lstStyle/>
          <a:p>
            <a:r>
              <a:rPr lang="fr-FR" dirty="0"/>
              <a:t>Les packs de contenus</a:t>
            </a:r>
            <a:endParaRPr lang="en-US" dirty="0"/>
          </a:p>
        </p:txBody>
      </p:sp>
      <p:pic>
        <p:nvPicPr>
          <p:cNvPr id="3" name="Picture 2"/>
          <p:cNvPicPr>
            <a:picLocks noChangeAspect="1"/>
          </p:cNvPicPr>
          <p:nvPr/>
        </p:nvPicPr>
        <p:blipFill>
          <a:blip r:embed="rId2"/>
          <a:stretch>
            <a:fillRect/>
          </a:stretch>
        </p:blipFill>
        <p:spPr>
          <a:xfrm>
            <a:off x="1658983" y="1533934"/>
            <a:ext cx="8860427" cy="5098262"/>
          </a:xfrm>
          <a:prstGeom prst="rect">
            <a:avLst/>
          </a:prstGeom>
        </p:spPr>
      </p:pic>
      <p:sp>
        <p:nvSpPr>
          <p:cNvPr id="4" name="Rectangle 3"/>
          <p:cNvSpPr/>
          <p:nvPr/>
        </p:nvSpPr>
        <p:spPr>
          <a:xfrm rot="1923292">
            <a:off x="4094434" y="4632449"/>
            <a:ext cx="1457548" cy="38796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
        <p:nvSpPr>
          <p:cNvPr id="5" name="Rectangle 4"/>
          <p:cNvSpPr/>
          <p:nvPr/>
        </p:nvSpPr>
        <p:spPr>
          <a:xfrm rot="1923292">
            <a:off x="2246461" y="4626381"/>
            <a:ext cx="1398004" cy="260300"/>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
        <p:nvSpPr>
          <p:cNvPr id="7" name="Rectangle 6"/>
          <p:cNvSpPr/>
          <p:nvPr/>
        </p:nvSpPr>
        <p:spPr>
          <a:xfrm rot="1923292">
            <a:off x="8238535" y="4696280"/>
            <a:ext cx="1398004" cy="260300"/>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sp>
        <p:nvSpPr>
          <p:cNvPr id="8" name="Rectangle 7"/>
          <p:cNvSpPr/>
          <p:nvPr/>
        </p:nvSpPr>
        <p:spPr>
          <a:xfrm rot="1923292">
            <a:off x="6222827" y="4646659"/>
            <a:ext cx="1515068" cy="401783"/>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spTree>
    <p:extLst>
      <p:ext uri="{BB962C8B-B14F-4D97-AF65-F5344CB8AC3E}">
        <p14:creationId xmlns:p14="http://schemas.microsoft.com/office/powerpoint/2010/main" val="407177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86828"/>
            <a:ext cx="11653523" cy="886824"/>
          </a:xfrm>
        </p:spPr>
        <p:txBody>
          <a:bodyPr>
            <a:normAutofit fontScale="90000"/>
          </a:bodyPr>
          <a:lstStyle/>
          <a:p>
            <a:r>
              <a:rPr lang="en-US" sz="5100" dirty="0">
                <a:solidFill>
                  <a:srgbClr val="F2C812"/>
                </a:solidFill>
              </a:rPr>
              <a:t>Les </a:t>
            </a:r>
            <a:r>
              <a:rPr lang="en-US" sz="5100" dirty="0" err="1">
                <a:solidFill>
                  <a:srgbClr val="F2C812"/>
                </a:solidFill>
              </a:rPr>
              <a:t>connecteurs</a:t>
            </a:r>
            <a:r>
              <a:rPr lang="en-US" sz="5100" dirty="0">
                <a:solidFill>
                  <a:srgbClr val="F2C812"/>
                </a:solidFill>
              </a:rPr>
              <a:t> </a:t>
            </a:r>
            <a:r>
              <a:rPr lang="en-US" sz="5100" dirty="0" err="1">
                <a:solidFill>
                  <a:srgbClr val="F2C812"/>
                </a:solidFill>
              </a:rPr>
              <a:t>vers</a:t>
            </a:r>
            <a:r>
              <a:rPr lang="en-US" sz="5100" dirty="0">
                <a:solidFill>
                  <a:srgbClr val="F2C812"/>
                </a:solidFill>
              </a:rPr>
              <a:t> les applications </a:t>
            </a:r>
            <a:br>
              <a:rPr lang="en-US" sz="5100" dirty="0">
                <a:solidFill>
                  <a:srgbClr val="F2C812"/>
                </a:solidFill>
              </a:rPr>
            </a:br>
            <a:r>
              <a:rPr lang="en-US" sz="5100" dirty="0">
                <a:solidFill>
                  <a:srgbClr val="F2C812"/>
                </a:solidFill>
              </a:rPr>
              <a:t>SaaS </a:t>
            </a:r>
            <a:r>
              <a:rPr lang="en-US" sz="5100" dirty="0" err="1">
                <a:solidFill>
                  <a:srgbClr val="F2C812"/>
                </a:solidFill>
              </a:rPr>
              <a:t>populaires</a:t>
            </a:r>
            <a:r>
              <a:rPr lang="en-US" sz="5100" dirty="0">
                <a:solidFill>
                  <a:srgbClr val="F2C812"/>
                </a:solidFill>
              </a:rPr>
              <a:t> ( Les </a:t>
            </a:r>
            <a:r>
              <a:rPr lang="fr-FR" sz="5100" dirty="0">
                <a:solidFill>
                  <a:srgbClr val="F2C812"/>
                </a:solidFill>
              </a:rPr>
              <a:t>packs de contenus )</a:t>
            </a:r>
            <a:endParaRPr lang="fr-FR" sz="5097" dirty="0">
              <a:solidFill>
                <a:srgbClr val="F2C812"/>
              </a:solidFill>
            </a:endParaRPr>
          </a:p>
        </p:txBody>
      </p:sp>
      <p:grpSp>
        <p:nvGrpSpPr>
          <p:cNvPr id="61" name="Group 60"/>
          <p:cNvGrpSpPr/>
          <p:nvPr/>
        </p:nvGrpSpPr>
        <p:grpSpPr>
          <a:xfrm>
            <a:off x="6678788" y="2246811"/>
            <a:ext cx="3510241" cy="3598406"/>
            <a:chOff x="4712241" y="2482607"/>
            <a:chExt cx="3848664" cy="4282907"/>
          </a:xfrm>
        </p:grpSpPr>
        <p:sp>
          <p:nvSpPr>
            <p:cNvPr id="57" name="Freeform 56"/>
            <p:cNvSpPr/>
            <p:nvPr/>
          </p:nvSpPr>
          <p:spPr>
            <a:xfrm>
              <a:off x="6610339" y="2583941"/>
              <a:ext cx="1590261" cy="877543"/>
            </a:xfrm>
            <a:custGeom>
              <a:avLst/>
              <a:gdLst>
                <a:gd name="connsiteX0" fmla="*/ 0 w 1590261"/>
                <a:gd name="connsiteY0" fmla="*/ 877543 h 877543"/>
                <a:gd name="connsiteX1" fmla="*/ 715617 w 1590261"/>
                <a:gd name="connsiteY1" fmla="*/ 506482 h 877543"/>
                <a:gd name="connsiteX2" fmla="*/ 874643 w 1590261"/>
                <a:gd name="connsiteY2" fmla="*/ 16151 h 877543"/>
                <a:gd name="connsiteX3" fmla="*/ 1590261 w 1590261"/>
                <a:gd name="connsiteY3" fmla="*/ 108917 h 877543"/>
                <a:gd name="connsiteX4" fmla="*/ 1590261 w 1590261"/>
                <a:gd name="connsiteY4" fmla="*/ 108917 h 87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261" h="877543">
                  <a:moveTo>
                    <a:pt x="0" y="877543"/>
                  </a:moveTo>
                  <a:cubicBezTo>
                    <a:pt x="284921" y="763795"/>
                    <a:pt x="569843" y="650047"/>
                    <a:pt x="715617" y="506482"/>
                  </a:cubicBezTo>
                  <a:cubicBezTo>
                    <a:pt x="861391" y="362917"/>
                    <a:pt x="728869" y="82412"/>
                    <a:pt x="874643" y="16151"/>
                  </a:cubicBezTo>
                  <a:cubicBezTo>
                    <a:pt x="1020417" y="-50110"/>
                    <a:pt x="1590261" y="108917"/>
                    <a:pt x="1590261" y="108917"/>
                  </a:cubicBezTo>
                  <a:lnTo>
                    <a:pt x="1590261" y="108917"/>
                  </a:lnTo>
                </a:path>
              </a:pathLst>
            </a:cu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rot="3183954">
              <a:off x="5917171" y="2891012"/>
              <a:ext cx="774327" cy="395572"/>
            </a:xfrm>
            <a:prstGeom prst="ellipse">
              <a:avLst/>
            </a:pr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p:cNvSpPr/>
            <p:nvPr/>
          </p:nvSpPr>
          <p:spPr>
            <a:xfrm rot="7427699">
              <a:off x="6448920" y="2911974"/>
              <a:ext cx="774327" cy="395572"/>
            </a:xfrm>
            <a:prstGeom prst="ellipse">
              <a:avLst/>
            </a:pr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9791" y="5064460"/>
              <a:ext cx="1082277" cy="572173"/>
            </a:xfrm>
            <a:prstGeom prst="rect">
              <a:avLst/>
            </a:prstGeom>
            <a:ln>
              <a:noFill/>
            </a:ln>
            <a:effectLst>
              <a:outerShdw blurRad="292100" dist="139700" dir="2700000" algn="tl" rotWithShape="0">
                <a:srgbClr val="333333">
                  <a:alpha val="65000"/>
                </a:srgbClr>
              </a:outerShdw>
            </a:effectLst>
          </p:spPr>
        </p:pic>
        <p:pic>
          <p:nvPicPr>
            <p:cNvPr id="39" name="Picture 38"/>
            <p:cNvPicPr>
              <a:picLocks noChangeAspect="1"/>
            </p:cNvPicPr>
            <p:nvPr/>
          </p:nvPicPr>
          <p:blipFill>
            <a:blip r:embed="rId4"/>
            <a:stretch>
              <a:fillRect/>
            </a:stretch>
          </p:blipFill>
          <p:spPr>
            <a:xfrm>
              <a:off x="5964063" y="3803888"/>
              <a:ext cx="1670791" cy="973801"/>
            </a:xfrm>
            <a:prstGeom prst="rect">
              <a:avLst/>
            </a:prstGeom>
            <a:ln w="3175">
              <a:solidFill>
                <a:schemeClr val="tx1"/>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5"/>
            <a:stretch>
              <a:fillRect/>
            </a:stretch>
          </p:blipFill>
          <p:spPr>
            <a:xfrm>
              <a:off x="6799459" y="4977182"/>
              <a:ext cx="1284879" cy="771330"/>
            </a:xfrm>
            <a:prstGeom prst="rect">
              <a:avLst/>
            </a:prstGeom>
          </p:spPr>
        </p:pic>
        <p:sp>
          <p:nvSpPr>
            <p:cNvPr id="41" name="Frame 40"/>
            <p:cNvSpPr/>
            <p:nvPr/>
          </p:nvSpPr>
          <p:spPr>
            <a:xfrm>
              <a:off x="4712241" y="3366051"/>
              <a:ext cx="3848664" cy="3399463"/>
            </a:xfrm>
            <a:prstGeom prst="frame">
              <a:avLst>
                <a:gd name="adj1" fmla="val 48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57"/>
            <p:cNvSpPr/>
            <p:nvPr/>
          </p:nvSpPr>
          <p:spPr>
            <a:xfrm rot="11415206" flipH="1">
              <a:off x="5133415" y="2482607"/>
              <a:ext cx="1590261" cy="877543"/>
            </a:xfrm>
            <a:custGeom>
              <a:avLst/>
              <a:gdLst>
                <a:gd name="connsiteX0" fmla="*/ 0 w 1590261"/>
                <a:gd name="connsiteY0" fmla="*/ 877543 h 877543"/>
                <a:gd name="connsiteX1" fmla="*/ 715617 w 1590261"/>
                <a:gd name="connsiteY1" fmla="*/ 506482 h 877543"/>
                <a:gd name="connsiteX2" fmla="*/ 874643 w 1590261"/>
                <a:gd name="connsiteY2" fmla="*/ 16151 h 877543"/>
                <a:gd name="connsiteX3" fmla="*/ 1590261 w 1590261"/>
                <a:gd name="connsiteY3" fmla="*/ 108917 h 877543"/>
                <a:gd name="connsiteX4" fmla="*/ 1590261 w 1590261"/>
                <a:gd name="connsiteY4" fmla="*/ 108917 h 87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261" h="877543">
                  <a:moveTo>
                    <a:pt x="0" y="877543"/>
                  </a:moveTo>
                  <a:cubicBezTo>
                    <a:pt x="284921" y="763795"/>
                    <a:pt x="569843" y="650047"/>
                    <a:pt x="715617" y="506482"/>
                  </a:cubicBezTo>
                  <a:cubicBezTo>
                    <a:pt x="861391" y="362917"/>
                    <a:pt x="728869" y="82412"/>
                    <a:pt x="874643" y="16151"/>
                  </a:cubicBezTo>
                  <a:cubicBezTo>
                    <a:pt x="1020417" y="-50110"/>
                    <a:pt x="1590261" y="108917"/>
                    <a:pt x="1590261" y="108917"/>
                  </a:cubicBezTo>
                  <a:lnTo>
                    <a:pt x="1590261" y="108917"/>
                  </a:lnTo>
                </a:path>
              </a:pathLst>
            </a:cu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pic>
        <p:nvPicPr>
          <p:cNvPr id="23" name="Picture 22"/>
          <p:cNvPicPr>
            <a:picLocks noChangeAspect="1"/>
          </p:cNvPicPr>
          <p:nvPr/>
        </p:nvPicPr>
        <p:blipFill>
          <a:blip r:embed="rId6"/>
          <a:stretch>
            <a:fillRect/>
          </a:stretch>
        </p:blipFill>
        <p:spPr>
          <a:xfrm>
            <a:off x="268928" y="1790757"/>
            <a:ext cx="4913803" cy="2428702"/>
          </a:xfrm>
          <a:prstGeom prst="rect">
            <a:avLst/>
          </a:prstGeom>
        </p:spPr>
      </p:pic>
      <p:sp>
        <p:nvSpPr>
          <p:cNvPr id="5" name="Rounded Rectangle 4"/>
          <p:cNvSpPr/>
          <p:nvPr/>
        </p:nvSpPr>
        <p:spPr>
          <a:xfrm>
            <a:off x="4547522" y="2252152"/>
            <a:ext cx="546262" cy="61387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p:cNvPicPr>
            <a:picLocks noChangeAspect="1"/>
          </p:cNvPicPr>
          <p:nvPr/>
        </p:nvPicPr>
        <p:blipFill rotWithShape="1">
          <a:blip r:embed="rId6"/>
          <a:srcRect l="75327" t="26563" r="13921" b="56904"/>
          <a:stretch/>
        </p:blipFill>
        <p:spPr>
          <a:xfrm>
            <a:off x="8450547" y="5000178"/>
            <a:ext cx="710156" cy="539719"/>
          </a:xfrm>
          <a:prstGeom prst="rect">
            <a:avLst/>
          </a:prstGeom>
        </p:spPr>
      </p:pic>
      <p:grpSp>
        <p:nvGrpSpPr>
          <p:cNvPr id="27" name="Group 26"/>
          <p:cNvGrpSpPr/>
          <p:nvPr/>
        </p:nvGrpSpPr>
        <p:grpSpPr>
          <a:xfrm>
            <a:off x="1017661" y="4798885"/>
            <a:ext cx="2963523" cy="1656506"/>
            <a:chOff x="2854200" y="1615831"/>
            <a:chExt cx="8161364" cy="4007729"/>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9"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0072C6">
                <a:lumMod val="50000"/>
              </a:srgbClr>
            </a:solidFill>
            <a:ln w="9525">
              <a:solidFill>
                <a:srgbClr val="FFFFFF"/>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7" name="Elbow Connector 6"/>
          <p:cNvCxnSpPr>
            <a:stCxn id="5" idx="2"/>
            <a:endCxn id="41" idx="1"/>
          </p:cNvCxnSpPr>
          <p:nvPr/>
        </p:nvCxnSpPr>
        <p:spPr>
          <a:xfrm rot="16200000" flipH="1">
            <a:off x="4974165" y="2712517"/>
            <a:ext cx="1551110" cy="1858135"/>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981185" y="5539897"/>
            <a:ext cx="302770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8"/>
          <a:srcRect t="82598" r="23283" b="5010"/>
          <a:stretch/>
        </p:blipFill>
        <p:spPr>
          <a:xfrm>
            <a:off x="9527175" y="4998921"/>
            <a:ext cx="1709342" cy="369671"/>
          </a:xfrm>
          <a:prstGeom prst="rect">
            <a:avLst/>
          </a:prstGeom>
        </p:spPr>
      </p:pic>
      <p:pic>
        <p:nvPicPr>
          <p:cNvPr id="24" name="Picture 23"/>
          <p:cNvPicPr>
            <a:picLocks noChangeAspect="1"/>
          </p:cNvPicPr>
          <p:nvPr/>
        </p:nvPicPr>
        <p:blipFill rotWithShape="1">
          <a:blip r:embed="rId8"/>
          <a:srcRect t="68918" r="23626" b="18386"/>
          <a:stretch/>
        </p:blipFill>
        <p:spPr>
          <a:xfrm>
            <a:off x="10245064" y="4262880"/>
            <a:ext cx="1701719" cy="395807"/>
          </a:xfrm>
          <a:prstGeom prst="rect">
            <a:avLst/>
          </a:prstGeom>
        </p:spPr>
      </p:pic>
      <p:pic>
        <p:nvPicPr>
          <p:cNvPr id="25" name="Picture 24"/>
          <p:cNvPicPr>
            <a:picLocks noChangeAspect="1"/>
          </p:cNvPicPr>
          <p:nvPr/>
        </p:nvPicPr>
        <p:blipFill rotWithShape="1">
          <a:blip r:embed="rId8"/>
          <a:srcRect l="2563" t="54943" r="25410" b="31082"/>
          <a:stretch/>
        </p:blipFill>
        <p:spPr>
          <a:xfrm>
            <a:off x="9993886" y="3182354"/>
            <a:ext cx="1604841" cy="435702"/>
          </a:xfrm>
          <a:prstGeom prst="rect">
            <a:avLst/>
          </a:prstGeom>
        </p:spPr>
      </p:pic>
    </p:spTree>
    <p:extLst>
      <p:ext uri="{BB962C8B-B14F-4D97-AF65-F5344CB8AC3E}">
        <p14:creationId xmlns:p14="http://schemas.microsoft.com/office/powerpoint/2010/main" val="37034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88" y="665651"/>
            <a:ext cx="11653523" cy="886824"/>
          </a:xfrm>
        </p:spPr>
        <p:txBody>
          <a:bodyPr>
            <a:normAutofit fontScale="90000"/>
          </a:bodyPr>
          <a:lstStyle/>
          <a:p>
            <a:r>
              <a:rPr lang="en-US" sz="5100" dirty="0" err="1">
                <a:solidFill>
                  <a:srgbClr val="F2C812"/>
                </a:solidFill>
              </a:rPr>
              <a:t>Rafraichissement</a:t>
            </a:r>
            <a:r>
              <a:rPr lang="en-US" sz="5100" dirty="0">
                <a:solidFill>
                  <a:srgbClr val="F2C812"/>
                </a:solidFill>
              </a:rPr>
              <a:t> des </a:t>
            </a:r>
            <a:r>
              <a:rPr lang="en-US" sz="5100" dirty="0" err="1">
                <a:solidFill>
                  <a:srgbClr val="F2C812"/>
                </a:solidFill>
              </a:rPr>
              <a:t>connecteurs</a:t>
            </a:r>
            <a:r>
              <a:rPr lang="en-US" sz="5100" dirty="0">
                <a:solidFill>
                  <a:srgbClr val="F2C812"/>
                </a:solidFill>
              </a:rPr>
              <a:t> </a:t>
            </a:r>
            <a:r>
              <a:rPr lang="en-US" sz="5100" dirty="0" err="1">
                <a:solidFill>
                  <a:srgbClr val="F2C812"/>
                </a:solidFill>
              </a:rPr>
              <a:t>vers</a:t>
            </a:r>
            <a:r>
              <a:rPr lang="en-US" sz="5100" dirty="0">
                <a:solidFill>
                  <a:srgbClr val="F2C812"/>
                </a:solidFill>
              </a:rPr>
              <a:t> les applications SaaS </a:t>
            </a:r>
            <a:r>
              <a:rPr lang="en-US" sz="5100" dirty="0" err="1">
                <a:solidFill>
                  <a:srgbClr val="F2C812"/>
                </a:solidFill>
              </a:rPr>
              <a:t>populaires</a:t>
            </a:r>
            <a:r>
              <a:rPr lang="en-US" sz="5100" dirty="0">
                <a:solidFill>
                  <a:srgbClr val="F2C812"/>
                </a:solidFill>
              </a:rPr>
              <a:t> ( Les </a:t>
            </a:r>
            <a:r>
              <a:rPr lang="fr-FR" sz="5100" dirty="0">
                <a:solidFill>
                  <a:srgbClr val="F2C812"/>
                </a:solidFill>
              </a:rPr>
              <a:t>packs de contenus )</a:t>
            </a:r>
            <a:endParaRPr lang="fr-FR" sz="5097" dirty="0">
              <a:solidFill>
                <a:srgbClr val="F2C812"/>
              </a:solidFill>
            </a:endParaRPr>
          </a:p>
        </p:txBody>
      </p:sp>
      <p:sp>
        <p:nvSpPr>
          <p:cNvPr id="22" name="Rectangle 21"/>
          <p:cNvSpPr/>
          <p:nvPr/>
        </p:nvSpPr>
        <p:spPr>
          <a:xfrm rot="1923292">
            <a:off x="10278195" y="80743"/>
            <a:ext cx="2512975" cy="570945"/>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Free et Pro</a:t>
            </a:r>
          </a:p>
        </p:txBody>
      </p:sp>
      <p:pic>
        <p:nvPicPr>
          <p:cNvPr id="3" name="Picture 2"/>
          <p:cNvPicPr>
            <a:picLocks noChangeAspect="1"/>
          </p:cNvPicPr>
          <p:nvPr/>
        </p:nvPicPr>
        <p:blipFill>
          <a:blip r:embed="rId3"/>
          <a:stretch>
            <a:fillRect/>
          </a:stretch>
        </p:blipFill>
        <p:spPr>
          <a:xfrm>
            <a:off x="464871" y="2760717"/>
            <a:ext cx="6902384" cy="2759513"/>
          </a:xfrm>
          <a:prstGeom prst="rect">
            <a:avLst/>
          </a:prstGeom>
        </p:spPr>
      </p:pic>
      <p:sp>
        <p:nvSpPr>
          <p:cNvPr id="30" name="Rectangle 29"/>
          <p:cNvSpPr/>
          <p:nvPr/>
        </p:nvSpPr>
        <p:spPr>
          <a:xfrm>
            <a:off x="8104637" y="4479650"/>
            <a:ext cx="2606905" cy="1262354"/>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Calibri" panose="020F0502020204030204"/>
                <a:ea typeface="+mn-ea"/>
                <a:cs typeface="+mn-cs"/>
              </a:rPr>
              <a:t>Toutes les heures</a:t>
            </a:r>
          </a:p>
        </p:txBody>
      </p:sp>
      <p:sp>
        <p:nvSpPr>
          <p:cNvPr id="31" name="Rectangle 30"/>
          <p:cNvSpPr/>
          <p:nvPr/>
        </p:nvSpPr>
        <p:spPr>
          <a:xfrm>
            <a:off x="8104637" y="2760717"/>
            <a:ext cx="2606905" cy="1255960"/>
          </a:xfrm>
          <a:prstGeom prst="rect">
            <a:avLst/>
          </a:prstGeom>
          <a:solidFill>
            <a:srgbClr val="F2C81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Calibri" panose="020F0502020204030204"/>
                <a:ea typeface="+mn-ea"/>
                <a:cs typeface="+mn-cs"/>
              </a:rPr>
              <a:t>Version Free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Calibri" panose="020F0502020204030204"/>
                <a:ea typeface="+mn-ea"/>
                <a:cs typeface="+mn-cs"/>
              </a:rPr>
              <a:t>Tous les jours</a:t>
            </a:r>
          </a:p>
        </p:txBody>
      </p:sp>
    </p:spTree>
    <p:extLst>
      <p:ext uri="{BB962C8B-B14F-4D97-AF65-F5344CB8AC3E}">
        <p14:creationId xmlns:p14="http://schemas.microsoft.com/office/powerpoint/2010/main" val="77133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88" y="665651"/>
            <a:ext cx="11653523" cy="886824"/>
          </a:xfrm>
        </p:spPr>
        <p:txBody>
          <a:bodyPr>
            <a:normAutofit fontScale="90000"/>
          </a:bodyPr>
          <a:lstStyle/>
          <a:p>
            <a:r>
              <a:rPr lang="fr-FR" sz="5097" dirty="0">
                <a:solidFill>
                  <a:schemeClr val="accent5"/>
                </a:solidFill>
              </a:rPr>
              <a:t>Les packs de contenus vers les applications Cloud (rafraichissement automatique )</a:t>
            </a:r>
          </a:p>
        </p:txBody>
      </p:sp>
      <p:sp>
        <p:nvSpPr>
          <p:cNvPr id="21" name="Rectangle 20"/>
          <p:cNvSpPr/>
          <p:nvPr/>
        </p:nvSpPr>
        <p:spPr>
          <a:xfrm rot="1923292">
            <a:off x="10278195" y="80743"/>
            <a:ext cx="2512975" cy="570945"/>
          </a:xfrm>
          <a:prstGeom prst="rect">
            <a:avLst/>
          </a:prstGeom>
          <a:solidFill>
            <a:srgbClr val="0070C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white"/>
                </a:solidFill>
                <a:effectLst/>
                <a:uLnTx/>
                <a:uFillTx/>
                <a:latin typeface="Calibri" panose="020F0502020204030204"/>
                <a:ea typeface="+mn-ea"/>
                <a:cs typeface="+mn-cs"/>
              </a:rPr>
              <a:t>  Version Pro</a:t>
            </a:r>
          </a:p>
        </p:txBody>
      </p:sp>
      <p:pic>
        <p:nvPicPr>
          <p:cNvPr id="5" name="Picture 4"/>
          <p:cNvPicPr>
            <a:picLocks noChangeAspect="1"/>
          </p:cNvPicPr>
          <p:nvPr/>
        </p:nvPicPr>
        <p:blipFill>
          <a:blip r:embed="rId3"/>
          <a:stretch>
            <a:fillRect/>
          </a:stretch>
        </p:blipFill>
        <p:spPr>
          <a:xfrm>
            <a:off x="1410652" y="2455000"/>
            <a:ext cx="8639175" cy="2914650"/>
          </a:xfrm>
          <a:prstGeom prst="rect">
            <a:avLst/>
          </a:prstGeom>
        </p:spPr>
      </p:pic>
    </p:spTree>
    <p:extLst>
      <p:ext uri="{BB962C8B-B14F-4D97-AF65-F5344CB8AC3E}">
        <p14:creationId xmlns:p14="http://schemas.microsoft.com/office/powerpoint/2010/main" val="389579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72807e7-6bb3-4cf6-b489-fe3f6703d216">
      <Value>54</Value>
    </TaxCatchAll>
    <b626bb8f0e2d47afb52c0cbb2432152b xmlns="572807e7-6bb3-4cf6-b489-fe3f6703d216">
      <Terms xmlns="http://schemas.microsoft.com/office/infopath/2007/PartnerControls">
        <TermInfo xmlns="http://schemas.microsoft.com/office/infopath/2007/PartnerControls">
          <TermName xmlns="http://schemas.microsoft.com/office/infopath/2007/PartnerControls">French</TermName>
          <TermId xmlns="http://schemas.microsoft.com/office/infopath/2007/PartnerControls">8f371963-f02d-4bb6-aaaa-602d5927becf</TermId>
        </TermInfo>
      </Terms>
    </b626bb8f0e2d47afb52c0cbb2432152b>
    <ACTCategory xmlns="572807e7-6bb3-4cf6-b489-fe3f6703d2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Crayon Document" ma:contentTypeID="0x0101007A60771C5753A247A9E629B69FD0F51E01008729B95D116EE047AD7556D7BB70B793" ma:contentTypeVersion="3" ma:contentTypeDescription="Crayon Document" ma:contentTypeScope="" ma:versionID="95ef78d43762cc242307fc9acc9b1b9b">
  <xsd:schema xmlns:xsd="http://www.w3.org/2001/XMLSchema" xmlns:xs="http://www.w3.org/2001/XMLSchema" xmlns:p="http://schemas.microsoft.com/office/2006/metadata/properties" xmlns:ns2="572807e7-6bb3-4cf6-b489-fe3f6703d216" targetNamespace="http://schemas.microsoft.com/office/2006/metadata/properties" ma:root="true" ma:fieldsID="7bacec96d002daf8c8401859e220a509" ns2:_="">
    <xsd:import namespace="572807e7-6bb3-4cf6-b489-fe3f6703d216"/>
    <xsd:element name="properties">
      <xsd:complexType>
        <xsd:sequence>
          <xsd:element name="documentManagement">
            <xsd:complexType>
              <xsd:all>
                <xsd:element ref="ns2:TaxCatchAll" minOccurs="0"/>
                <xsd:element ref="ns2:TaxCatchAllLabel" minOccurs="0"/>
                <xsd:element ref="ns2:b626bb8f0e2d47afb52c0cbb2432152b" minOccurs="0"/>
                <xsd:element ref="ns2:ACT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2807e7-6bb3-4cf6-b489-fe3f6703d216"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a7d9785a-c074-48bf-8584-7b93cf23cfaf}" ma:internalName="TaxCatchAll" ma:showField="CatchAllData" ma:web="02a9e58e-86d8-4047-8b58-8ca4fac145af">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a7d9785a-c074-48bf-8584-7b93cf23cfaf}" ma:internalName="TaxCatchAllLabel" ma:readOnly="true" ma:showField="CatchAllDataLabel" ma:web="02a9e58e-86d8-4047-8b58-8ca4fac145af">
      <xsd:complexType>
        <xsd:complexContent>
          <xsd:extension base="dms:MultiChoiceLookup">
            <xsd:sequence>
              <xsd:element name="Value" type="dms:Lookup" maxOccurs="unbounded" minOccurs="0" nillable="true"/>
            </xsd:sequence>
          </xsd:extension>
        </xsd:complexContent>
      </xsd:complexType>
    </xsd:element>
    <xsd:element name="b626bb8f0e2d47afb52c0cbb2432152b" ma:index="10" ma:taxonomy="true" ma:internalName="b626bb8f0e2d47afb52c0cbb2432152b" ma:taxonomyFieldName="ACTLanguage" ma:displayName="Language" ma:default="" ma:fieldId="{b626bb8f-0e2d-47af-b52c-0cbb2432152b}" ma:sspId="a06a5d18-4245-4e59-986e-abeea5cd32f9" ma:termSetId="660949b7-160f-45a8-b7fe-259c2352eb99" ma:anchorId="00000000-0000-0000-0000-000000000000" ma:open="false" ma:isKeyword="false">
      <xsd:complexType>
        <xsd:sequence>
          <xsd:element ref="pc:Terms" minOccurs="0" maxOccurs="1"/>
        </xsd:sequence>
      </xsd:complexType>
    </xsd:element>
    <xsd:element name="ACTCategory" ma:index="12" nillable="true" ma:displayName="Category" ma:description="Use this field to categorize document in a library. Changing the categories and adding new ones can be done by site owner." ma:format="Dropdown" ma:internalName="ACTCategory">
      <xsd:simpleType>
        <xsd:restriction base="dms:Choice">
          <xsd:enumeration value="Category 1"/>
          <xsd:enumeration value="Category 2"/>
          <xsd:enumeration value="Category 3"/>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a06a5d18-4245-4e59-986e-abeea5cd32f9" ContentTypeId="0x0101007A60771C5753A247A9E629B69FD0F51E01" PreviousValue="false"/>
</file>

<file path=customXml/itemProps1.xml><?xml version="1.0" encoding="utf-8"?>
<ds:datastoreItem xmlns:ds="http://schemas.openxmlformats.org/officeDocument/2006/customXml" ds:itemID="{6DF7C39F-3C4D-4BA3-B9A5-374BE245B97C}">
  <ds:schemaRefs>
    <ds:schemaRef ds:uri="http://schemas.microsoft.com/sharepoint/v3/contenttype/forms"/>
  </ds:schemaRefs>
</ds:datastoreItem>
</file>

<file path=customXml/itemProps2.xml><?xml version="1.0" encoding="utf-8"?>
<ds:datastoreItem xmlns:ds="http://schemas.openxmlformats.org/officeDocument/2006/customXml" ds:itemID="{CDD10E70-BD7D-4667-A3D6-9E3091558C33}">
  <ds:schemaRefs>
    <ds:schemaRef ds:uri="http://schemas.microsoft.com/sharepoint/v4"/>
    <ds:schemaRef ds:uri="http://purl.org/dc/terms/"/>
    <ds:schemaRef ds:uri="http://schemas.openxmlformats.org/package/2006/metadata/core-properties"/>
    <ds:schemaRef ds:uri="http://purl.org/dc/dcmitype/"/>
    <ds:schemaRef ds:uri="http://schemas.microsoft.com/office/infopath/2007/PartnerControls"/>
    <ds:schemaRef ds:uri="78b7cd84-a8fd-4ac5-871f-b062b21d066b"/>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9C4C4AF-B1C5-42AB-AEF6-7B71AB6ED6BE}"/>
</file>

<file path=customXml/itemProps4.xml><?xml version="1.0" encoding="utf-8"?>
<ds:datastoreItem xmlns:ds="http://schemas.openxmlformats.org/officeDocument/2006/customXml" ds:itemID="{5C5A51BC-3455-44D1-AE3E-1FFB833D028D}"/>
</file>

<file path=docProps/app.xml><?xml version="1.0" encoding="utf-8"?>
<Properties xmlns="http://schemas.openxmlformats.org/officeDocument/2006/extended-properties" xmlns:vt="http://schemas.openxmlformats.org/officeDocument/2006/docPropsVTypes">
  <TotalTime>1585</TotalTime>
  <Words>1244</Words>
  <Application>Microsoft Office PowerPoint</Application>
  <PresentationFormat>Grand écran</PresentationFormat>
  <Paragraphs>180</Paragraphs>
  <Slides>22</Slides>
  <Notes>18</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22</vt:i4>
      </vt:variant>
    </vt:vector>
  </HeadingPairs>
  <TitlesOfParts>
    <vt:vector size="32" baseType="lpstr">
      <vt:lpstr>ＭＳ Ｐゴシック</vt:lpstr>
      <vt:lpstr>Arial</vt:lpstr>
      <vt:lpstr>Calibri</vt:lpstr>
      <vt:lpstr>Calibri Light</vt:lpstr>
      <vt:lpstr>Segoe UI</vt:lpstr>
      <vt:lpstr>Segoe UI Light</vt:lpstr>
      <vt:lpstr>Segoe UI Semibold</vt:lpstr>
      <vt:lpstr>Times New Roman</vt:lpstr>
      <vt:lpstr>Thème Office</vt:lpstr>
      <vt:lpstr>think-cell Slide</vt:lpstr>
      <vt:lpstr>Présentation PowerPoint</vt:lpstr>
      <vt:lpstr>Les 2 types de comptes Power BI</vt:lpstr>
      <vt:lpstr>Les contenus / sources de données</vt:lpstr>
      <vt:lpstr>Un « contenu Power BI Pro » est un tableau de bord, ou un rapport ou un jeu de données qui utilise une connexion ou une autre fonctionnalité (par exemple l’actualisation toutes les heures) qui ne peut être consommée qu'avec une licence Power BI Pro. </vt:lpstr>
      <vt:lpstr>À l’inverse, si votre contenu contient seulement les éléments suivants, il sera consommable par les utilisateurs de Power BI gratuit et Pro : </vt:lpstr>
      <vt:lpstr>Les packs de contenus</vt:lpstr>
      <vt:lpstr>Les connecteurs vers les applications  SaaS populaires ( Les packs de contenus )</vt:lpstr>
      <vt:lpstr>Rafraichissement des connecteurs vers les applications SaaS populaires ( Les packs de contenus )</vt:lpstr>
      <vt:lpstr>Les packs de contenus vers les applications Cloud (rafraichissement automatique )</vt:lpstr>
      <vt:lpstr>Les packs de contenus personnalisés Pour vos propres sources de données</vt:lpstr>
      <vt:lpstr>Power BI Desktop </vt:lpstr>
      <vt:lpstr>La galerie de visuels personnalisés </vt:lpstr>
      <vt:lpstr>Posez des questions à vos données Requêtes en langage naturel</vt:lpstr>
      <vt:lpstr>Interrogez vos données avec Cortana Dictez une requête directement au travers de la voix</vt:lpstr>
      <vt:lpstr>Power BI Gateway ( personnelle et entreprise) Rafraichissement des jeux de données</vt:lpstr>
      <vt:lpstr>Présentation PowerPoint</vt:lpstr>
      <vt:lpstr>Données en temps réel (streaming data )</vt:lpstr>
      <vt:lpstr>Partage de rapports et de tableaux de bord personnels</vt:lpstr>
      <vt:lpstr>Collaboration </vt:lpstr>
      <vt:lpstr>Restez connecté depuis tous vos mobiles</vt:lpstr>
      <vt:lpstr>Présentation PowerPoint</vt:lpstr>
      <vt:lpstr>Gérer les groupes d’utilisateurs Active Directory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Emilie Beau</dc:creator>
  <cp:lastModifiedBy>Francfort, Laurent</cp:lastModifiedBy>
  <cp:revision>51</cp:revision>
  <dcterms:created xsi:type="dcterms:W3CDTF">2016-02-11T07:22:09Z</dcterms:created>
  <dcterms:modified xsi:type="dcterms:W3CDTF">2017-06-19T12:41:53Z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0x0101007A60771C5753A247A9E629B69FD0F51E01008729B95D116EE047AD7556D7BB70B793</vt:lpwstr>
  </property>
  <property fmtid="{D5CDD505-2E9C-101B-9397-08002B2CF9AE}" pid="3" name="ACTLanguage">
    <vt:lpwstr>54;#French|8f371963-f02d-4bb6-aaaa-602d5927becf</vt:lpwstr>
  </property>
</Properties>
</file>